
<file path=[Content_Types].xml><?xml version="1.0" encoding="utf-8"?>
<Types xmlns="http://schemas.openxmlformats.org/package/2006/content-types">
  <Override PartName="/ppt/slides/slide108.xml" ContentType="application/vnd.openxmlformats-officedocument.presentationml.slide+xml"/>
  <Override PartName="/ppt/slides/slide68.xml" ContentType="application/vnd.openxmlformats-officedocument.presentationml.slide+xml"/>
  <Override PartName="/ppt/slideLayouts/slideLayout8.xml" ContentType="application/vnd.openxmlformats-officedocument.presentationml.slideLayout+xml"/>
  <Default Extension="pdf" ContentType="application/pdf"/>
  <Override PartName="/ppt/embeddings/Microsoft_Equation17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slides/slide118.xml" ContentType="application/vnd.openxmlformats-officedocument.presentationml.slid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embeddings/Microsoft_Equation8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97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92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embeddings/Microsoft_Equation4.bin" ContentType="application/vnd.openxmlformats-officedocument.oleObject"/>
  <Override PartName="/ppt/embeddings/Microsoft_Equation19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21.xml" ContentType="application/vnd.openxmlformats-officedocument.presentationml.slide+xml"/>
  <Override PartName="/ppt/embeddings/Microsoft_Equation20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18.bin" ContentType="application/vnd.openxmlformats-officedocument.oleObject"/>
  <Override PartName="/ppt/notesSlides/notesSlide6.xml" ContentType="application/vnd.openxmlformats-officedocument.presentationml.notesSlide+xml"/>
  <Override PartName="/ppt/slides/slide11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slides/slide83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embeddings/Microsoft_Equation30.bin" ContentType="application/vnd.openxmlformats-officedocument.oleObject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embeddings/Microsoft_Equation3.bin" ContentType="application/vnd.openxmlformats-officedocument.oleObject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embeddings/Microsoft_Equation34.bin" ContentType="application/vnd.openxmlformats-officedocument.oleObject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Override PartName="/ppt/slides/slide116.xml" ContentType="application/vnd.openxmlformats-officedocument.presentationml.slide+xml"/>
  <Override PartName="/ppt/slides/slide119.xml" ContentType="application/vnd.openxmlformats-officedocument.presentationml.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embeddings/Microsoft_Equation14.bin" ContentType="application/vnd.openxmlformats-officedocument.oleObject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33.bin" ContentType="application/vnd.openxmlformats-officedocument.oleObject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slides/slide105.xml" ContentType="application/vnd.openxmlformats-officedocument.presentationml.slide+xml"/>
  <Override PartName="/ppt/slides/slide34.xml" ContentType="application/vnd.openxmlformats-officedocument.presentationml.slide+xml"/>
  <Override PartName="/ppt/slides/slide112.xml" ContentType="application/vnd.openxmlformats-officedocument.presentationml.slide+xml"/>
  <Override PartName="/ppt/slides/slide44.xml" ContentType="application/vnd.openxmlformats-officedocument.presentationml.slide+xml"/>
  <Override PartName="/ppt/slides/slide106.xml" ContentType="application/vnd.openxmlformats-officedocument.presentationml.slide+xml"/>
  <Override PartName="/ppt/embeddings/Microsoft_Equation7.bin" ContentType="application/vnd.openxmlformats-officedocument.oleObject"/>
  <Override PartName="/ppt/embeddings/Microsoft_Equation10.bin" ContentType="application/vnd.openxmlformats-officedocument.oleObject"/>
  <Override PartName="/ppt/slides/slide103.xml" ContentType="application/vnd.openxmlformats-officedocument.presentationml.slide+xml"/>
  <Default Extension="doc" ContentType="application/msword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slides/slide99.xml" ContentType="application/vnd.openxmlformats-officedocument.presentationml.slide+xml"/>
  <Override PartName="/ppt/slides/slide120.xml" ContentType="application/vnd.openxmlformats-officedocument.presentationml.slide+xml"/>
  <Override PartName="/ppt/presentation.xml" ContentType="application/vnd.openxmlformats-officedocument.presentationml.presentation.main+xml"/>
  <Override PartName="/ppt/slides/slide109.xml" ContentType="application/vnd.openxmlformats-officedocument.presentationml.slide+xml"/>
  <Override PartName="/ppt/slides/slide77.xml" ContentType="application/vnd.openxmlformats-officedocument.presentationml.slide+xml"/>
  <Override PartName="/ppt/theme/theme1.xml" ContentType="application/vnd.openxmlformats-officedocument.theme+xml"/>
  <Override PartName="/ppt/slides/slide5.xml" ContentType="application/vnd.openxmlformats-officedocument.presentationml.slide+xml"/>
  <Override PartName="/ppt/embeddings/Microsoft_Equation13.bin" ContentType="application/vnd.openxmlformats-officedocument.oleObject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Override PartName="/ppt/slides/slide114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embeddings/Microsoft_Equation31.bin" ContentType="application/vnd.openxmlformats-officedocument.oleObject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98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9.bin" ContentType="application/vnd.openxmlformats-officedocument.oleObject"/>
  <Override PartName="/ppt/embeddings/Microsoft_Equation6.bin" ContentType="application/vnd.openxmlformats-officedocument.oleObject"/>
  <Override PartName="/ppt/embeddings/Microsoft_Equation32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117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11.xml" ContentType="application/vnd.openxmlformats-officedocument.presentationml.slide+xml"/>
  <Override PartName="/ppt/slides/slide113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123"/>
  </p:notesMasterIdLst>
  <p:handoutMasterIdLst>
    <p:handoutMasterId r:id="rId124"/>
  </p:handoutMasterIdLst>
  <p:sldIdLst>
    <p:sldId id="268" r:id="rId2"/>
    <p:sldId id="510" r:id="rId3"/>
    <p:sldId id="631" r:id="rId4"/>
    <p:sldId id="541" r:id="rId5"/>
    <p:sldId id="626" r:id="rId6"/>
    <p:sldId id="285" r:id="rId7"/>
    <p:sldId id="639" r:id="rId8"/>
    <p:sldId id="629" r:id="rId9"/>
    <p:sldId id="465" r:id="rId10"/>
    <p:sldId id="635" r:id="rId11"/>
    <p:sldId id="423" r:id="rId12"/>
    <p:sldId id="586" r:id="rId13"/>
    <p:sldId id="621" r:id="rId14"/>
    <p:sldId id="601" r:id="rId15"/>
    <p:sldId id="602" r:id="rId16"/>
    <p:sldId id="441" r:id="rId17"/>
    <p:sldId id="598" r:id="rId18"/>
    <p:sldId id="540" r:id="rId19"/>
    <p:sldId id="573" r:id="rId20"/>
    <p:sldId id="574" r:id="rId21"/>
    <p:sldId id="595" r:id="rId22"/>
    <p:sldId id="575" r:id="rId23"/>
    <p:sldId id="333" r:id="rId24"/>
    <p:sldId id="274" r:id="rId25"/>
    <p:sldId id="275" r:id="rId26"/>
    <p:sldId id="360" r:id="rId27"/>
    <p:sldId id="612" r:id="rId28"/>
    <p:sldId id="361" r:id="rId29"/>
    <p:sldId id="547" r:id="rId30"/>
    <p:sldId id="366" r:id="rId31"/>
    <p:sldId id="548" r:id="rId32"/>
    <p:sldId id="549" r:id="rId33"/>
    <p:sldId id="503" r:id="rId34"/>
    <p:sldId id="550" r:id="rId35"/>
    <p:sldId id="551" r:id="rId36"/>
    <p:sldId id="589" r:id="rId37"/>
    <p:sldId id="590" r:id="rId38"/>
    <p:sldId id="603" r:id="rId39"/>
    <p:sldId id="378" r:id="rId40"/>
    <p:sldId id="323" r:id="rId41"/>
    <p:sldId id="630" r:id="rId42"/>
    <p:sldId id="632" r:id="rId43"/>
    <p:sldId id="604" r:id="rId44"/>
    <p:sldId id="640" r:id="rId45"/>
    <p:sldId id="605" r:id="rId46"/>
    <p:sldId id="606" r:id="rId47"/>
    <p:sldId id="607" r:id="rId48"/>
    <p:sldId id="577" r:id="rId49"/>
    <p:sldId id="591" r:id="rId50"/>
    <p:sldId id="609" r:id="rId51"/>
    <p:sldId id="592" r:id="rId52"/>
    <p:sldId id="555" r:id="rId53"/>
    <p:sldId id="562" r:id="rId54"/>
    <p:sldId id="578" r:id="rId55"/>
    <p:sldId id="579" r:id="rId56"/>
    <p:sldId id="580" r:id="rId57"/>
    <p:sldId id="581" r:id="rId58"/>
    <p:sldId id="582" r:id="rId59"/>
    <p:sldId id="583" r:id="rId60"/>
    <p:sldId id="587" r:id="rId61"/>
    <p:sldId id="588" r:id="rId62"/>
    <p:sldId id="584" r:id="rId63"/>
    <p:sldId id="641" r:id="rId64"/>
    <p:sldId id="616" r:id="rId65"/>
    <p:sldId id="585" r:id="rId66"/>
    <p:sldId id="517" r:id="rId67"/>
    <p:sldId id="567" r:id="rId68"/>
    <p:sldId id="628" r:id="rId69"/>
    <p:sldId id="379" r:id="rId70"/>
    <p:sldId id="520" r:id="rId71"/>
    <p:sldId id="557" r:id="rId72"/>
    <p:sldId id="412" r:id="rId73"/>
    <p:sldId id="620" r:id="rId74"/>
    <p:sldId id="642" r:id="rId75"/>
    <p:sldId id="340" r:id="rId76"/>
    <p:sldId id="417" r:id="rId77"/>
    <p:sldId id="563" r:id="rId78"/>
    <p:sldId id="594" r:id="rId79"/>
    <p:sldId id="521" r:id="rId80"/>
    <p:sldId id="627" r:id="rId81"/>
    <p:sldId id="613" r:id="rId82"/>
    <p:sldId id="487" r:id="rId83"/>
    <p:sldId id="614" r:id="rId84"/>
    <p:sldId id="617" r:id="rId85"/>
    <p:sldId id="568" r:id="rId86"/>
    <p:sldId id="615" r:id="rId87"/>
    <p:sldId id="486" r:id="rId88"/>
    <p:sldId id="644" r:id="rId89"/>
    <p:sldId id="515" r:id="rId90"/>
    <p:sldId id="561" r:id="rId91"/>
    <p:sldId id="560" r:id="rId92"/>
    <p:sldId id="457" r:id="rId93"/>
    <p:sldId id="458" r:id="rId94"/>
    <p:sldId id="534" r:id="rId95"/>
    <p:sldId id="625" r:id="rId96"/>
    <p:sldId id="646" r:id="rId97"/>
    <p:sldId id="647" r:id="rId98"/>
    <p:sldId id="645" r:id="rId99"/>
    <p:sldId id="394" r:id="rId100"/>
    <p:sldId id="618" r:id="rId101"/>
    <p:sldId id="643" r:id="rId102"/>
    <p:sldId id="619" r:id="rId103"/>
    <p:sldId id="399" r:id="rId104"/>
    <p:sldId id="516" r:id="rId105"/>
    <p:sldId id="523" r:id="rId106"/>
    <p:sldId id="525" r:id="rId107"/>
    <p:sldId id="342" r:id="rId108"/>
    <p:sldId id="344" r:id="rId109"/>
    <p:sldId id="622" r:id="rId110"/>
    <p:sldId id="623" r:id="rId111"/>
    <p:sldId id="624" r:id="rId112"/>
    <p:sldId id="648" r:id="rId113"/>
    <p:sldId id="569" r:id="rId114"/>
    <p:sldId id="566" r:id="rId115"/>
    <p:sldId id="538" r:id="rId116"/>
    <p:sldId id="564" r:id="rId117"/>
    <p:sldId id="546" r:id="rId118"/>
    <p:sldId id="559" r:id="rId119"/>
    <p:sldId id="593" r:id="rId120"/>
    <p:sldId id="535" r:id="rId121"/>
    <p:sldId id="485" r:id="rId1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Geneva CY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Geneva CY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Geneva CY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Geneva CY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Geneva CY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Geneva CY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Geneva CY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Geneva CY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Geneva CY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80"/>
    <a:srgbClr val="66CCFF"/>
    <a:srgbClr val="CC66FF"/>
    <a:srgbClr val="8000FF"/>
    <a:srgbClr val="000080"/>
    <a:srgbClr val="408000"/>
    <a:srgbClr val="00C3F4"/>
    <a:srgbClr val="00ABD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27783" autoAdjust="0"/>
    <p:restoredTop sz="90929"/>
  </p:normalViewPr>
  <p:slideViewPr>
    <p:cSldViewPr>
      <p:cViewPr>
        <p:scale>
          <a:sx n="100" d="100"/>
          <a:sy n="100" d="100"/>
        </p:scale>
        <p:origin x="-408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121" Type="http://schemas.openxmlformats.org/officeDocument/2006/relationships/slide" Target="slides/slide120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slide" Target="slides/slide101.xml"/><Relationship Id="rId25" Type="http://schemas.openxmlformats.org/officeDocument/2006/relationships/slide" Target="slides/slide24.xml"/><Relationship Id="rId106" Type="http://schemas.openxmlformats.org/officeDocument/2006/relationships/slide" Target="slides/slide105.xml"/><Relationship Id="rId122" Type="http://schemas.openxmlformats.org/officeDocument/2006/relationships/slide" Target="slides/slide121.xml"/><Relationship Id="rId116" Type="http://schemas.openxmlformats.org/officeDocument/2006/relationships/slide" Target="slides/slide115.xml"/><Relationship Id="rId119" Type="http://schemas.openxmlformats.org/officeDocument/2006/relationships/slide" Target="slides/slide118.xml"/><Relationship Id="rId96" Type="http://schemas.openxmlformats.org/officeDocument/2006/relationships/slide" Target="slides/slide95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18" Type="http://schemas.openxmlformats.org/officeDocument/2006/relationships/slide" Target="slides/slide117.xml"/><Relationship Id="rId128" Type="http://schemas.openxmlformats.org/officeDocument/2006/relationships/theme" Target="theme/theme1.xml"/><Relationship Id="rId17" Type="http://schemas.openxmlformats.org/officeDocument/2006/relationships/slide" Target="slides/slide16.xml"/><Relationship Id="rId107" Type="http://schemas.openxmlformats.org/officeDocument/2006/relationships/slide" Target="slides/slide10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114" Type="http://schemas.openxmlformats.org/officeDocument/2006/relationships/slide" Target="slides/slide113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124" Type="http://schemas.openxmlformats.org/officeDocument/2006/relationships/handoutMaster" Target="handoutMasters/handoutMaster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slide" Target="slides/slide96.xml"/><Relationship Id="rId111" Type="http://schemas.openxmlformats.org/officeDocument/2006/relationships/slide" Target="slides/slide110.xml"/><Relationship Id="rId98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01" Type="http://schemas.openxmlformats.org/officeDocument/2006/relationships/slide" Target="slides/slide100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slide" Target="slides/slide94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104" Type="http://schemas.openxmlformats.org/officeDocument/2006/relationships/slide" Target="slides/slide103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105" Type="http://schemas.openxmlformats.org/officeDocument/2006/relationships/slide" Target="slides/slide10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slide" Target="slides/slide102.xml"/><Relationship Id="rId127" Type="http://schemas.openxmlformats.org/officeDocument/2006/relationships/viewProps" Target="viewProps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17" Type="http://schemas.openxmlformats.org/officeDocument/2006/relationships/slide" Target="slides/slide116.xml"/><Relationship Id="rId129" Type="http://schemas.openxmlformats.org/officeDocument/2006/relationships/tableStyles" Target="tableStyles.xml"/><Relationship Id="rId112" Type="http://schemas.openxmlformats.org/officeDocument/2006/relationships/slide" Target="slides/slide111.xml"/><Relationship Id="rId19" Type="http://schemas.openxmlformats.org/officeDocument/2006/relationships/slide" Target="slides/slide18.xml"/><Relationship Id="rId120" Type="http://schemas.openxmlformats.org/officeDocument/2006/relationships/slide" Target="slides/slide119.xml"/><Relationship Id="rId126" Type="http://schemas.openxmlformats.org/officeDocument/2006/relationships/presProps" Target="presProps.xml"/><Relationship Id="rId57" Type="http://schemas.openxmlformats.org/officeDocument/2006/relationships/slide" Target="slides/slide56.xml"/><Relationship Id="rId109" Type="http://schemas.openxmlformats.org/officeDocument/2006/relationships/slide" Target="slides/slide108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25" Type="http://schemas.openxmlformats.org/officeDocument/2006/relationships/printerSettings" Target="printerSettings/printerSettings1.bin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10" Type="http://schemas.openxmlformats.org/officeDocument/2006/relationships/slide" Target="slides/slide109.xml"/><Relationship Id="rId113" Type="http://schemas.openxmlformats.org/officeDocument/2006/relationships/slide" Target="slides/slide112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" Type="http://schemas.openxmlformats.org/officeDocument/2006/relationships/slide" Target="slides/slide2.xml"/><Relationship Id="rId123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15" Type="http://schemas.openxmlformats.org/officeDocument/2006/relationships/slide" Target="slides/slide114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4.pict"/><Relationship Id="rId1" Type="http://schemas.openxmlformats.org/officeDocument/2006/relationships/image" Target="../media/image1.pict"/><Relationship Id="rId2" Type="http://schemas.openxmlformats.org/officeDocument/2006/relationships/image" Target="../media/image2.pict"/><Relationship Id="rId3" Type="http://schemas.openxmlformats.org/officeDocument/2006/relationships/image" Target="../media/image3.pict"/><Relationship Id="rId5" Type="http://schemas.openxmlformats.org/officeDocument/2006/relationships/image" Target="../media/image5.pict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15.pict"/><Relationship Id="rId4" Type="http://schemas.openxmlformats.org/officeDocument/2006/relationships/image" Target="../media/image13.pict"/><Relationship Id="rId1" Type="http://schemas.openxmlformats.org/officeDocument/2006/relationships/image" Target="../media/image10.pict"/><Relationship Id="rId2" Type="http://schemas.openxmlformats.org/officeDocument/2006/relationships/image" Target="../media/image11.pict"/><Relationship Id="rId3" Type="http://schemas.openxmlformats.org/officeDocument/2006/relationships/image" Target="../media/image12.pict"/><Relationship Id="rId5" Type="http://schemas.openxmlformats.org/officeDocument/2006/relationships/image" Target="../media/image14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ict"/><Relationship Id="rId3" Type="http://schemas.openxmlformats.org/officeDocument/2006/relationships/image" Target="../media/image153.pict"/><Relationship Id="rId1" Type="http://schemas.openxmlformats.org/officeDocument/2006/relationships/image" Target="../media/image151.pict"/></Relationships>
</file>

<file path=ppt/drawings/_rels/vmlDrawing7.vml.rels><?xml version="1.0" encoding="UTF-8" standalone="yes"?>
<Relationships xmlns="http://schemas.openxmlformats.org/package/2006/relationships"><Relationship Id="rId4" Type="http://schemas.openxmlformats.org/officeDocument/2006/relationships/image" Target="../media/image157.pict"/><Relationship Id="rId1" Type="http://schemas.openxmlformats.org/officeDocument/2006/relationships/image" Target="../media/image154.pict"/><Relationship Id="rId2" Type="http://schemas.openxmlformats.org/officeDocument/2006/relationships/image" Target="../media/image155.pict"/><Relationship Id="rId3" Type="http://schemas.openxmlformats.org/officeDocument/2006/relationships/image" Target="../media/image156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ict"/><Relationship Id="rId1" Type="http://schemas.openxmlformats.org/officeDocument/2006/relationships/image" Target="../media/image154.pict"/></Relationships>
</file>

<file path=ppt/drawings/_rels/vmlDrawing9.vml.rels><?xml version="1.0" encoding="UTF-8" standalone="yes"?>
<Relationships xmlns="http://schemas.openxmlformats.org/package/2006/relationships"><Relationship Id="rId4" Type="http://schemas.openxmlformats.org/officeDocument/2006/relationships/image" Target="../media/image168.pict"/><Relationship Id="rId1" Type="http://schemas.openxmlformats.org/officeDocument/2006/relationships/image" Target="../media/image165.pict"/><Relationship Id="rId2" Type="http://schemas.openxmlformats.org/officeDocument/2006/relationships/image" Target="../media/image166.pict"/><Relationship Id="rId3" Type="http://schemas.openxmlformats.org/officeDocument/2006/relationships/image" Target="../media/image167.pict"/><Relationship Id="rId5" Type="http://schemas.openxmlformats.org/officeDocument/2006/relationships/image" Target="../media/image1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0812A-4538-A845-892B-76E51BEEF776}" type="datetimeFigureOut">
              <a:rPr/>
              <a:pPr/>
              <a:t>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87C1B-7581-7C44-AD09-908A5C3A5AFE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9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9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9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0A8CE8-1EDB-C94C-BE40-8AAE7F724A1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neva CY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neva CY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neva CY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neva CY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neva CY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74153-1A9D-9045-92DE-467E7F67400D}" type="slidenum">
              <a:rPr lang="en-US"/>
              <a:pPr/>
              <a:t>44</a:t>
            </a:fld>
            <a:endParaRPr lang="en-US"/>
          </a:p>
        </p:txBody>
      </p:sp>
      <p:sp>
        <p:nvSpPr>
          <p:cNvPr id="419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12ACF63-D5C3-CE4D-80A8-ECFE0E48D6E3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4198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74153-1A9D-9045-92DE-467E7F67400D}" type="slidenum">
              <a:rPr lang="en-US"/>
              <a:pPr/>
              <a:t>63</a:t>
            </a:fld>
            <a:endParaRPr lang="en-US"/>
          </a:p>
        </p:txBody>
      </p:sp>
      <p:sp>
        <p:nvSpPr>
          <p:cNvPr id="419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12ACF63-D5C3-CE4D-80A8-ECFE0E48D6E3}" type="slidenum">
              <a:rPr lang="en-US" sz="1200"/>
              <a:pPr algn="r"/>
              <a:t>63</a:t>
            </a:fld>
            <a:endParaRPr lang="en-US" sz="1200"/>
          </a:p>
        </p:txBody>
      </p:sp>
      <p:sp>
        <p:nvSpPr>
          <p:cNvPr id="4198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74153-1A9D-9045-92DE-467E7F67400D}" type="slidenum">
              <a:rPr lang="en-US"/>
              <a:pPr/>
              <a:t>64</a:t>
            </a:fld>
            <a:endParaRPr lang="en-US"/>
          </a:p>
        </p:txBody>
      </p:sp>
      <p:sp>
        <p:nvSpPr>
          <p:cNvPr id="419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12ACF63-D5C3-CE4D-80A8-ECFE0E48D6E3}" type="slidenum">
              <a:rPr lang="en-US" sz="1200"/>
              <a:pPr algn="r"/>
              <a:t>64</a:t>
            </a:fld>
            <a:endParaRPr lang="en-US" sz="1200"/>
          </a:p>
        </p:txBody>
      </p:sp>
      <p:sp>
        <p:nvSpPr>
          <p:cNvPr id="4198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E4E1A-3CD8-3C42-A135-174279A5E4EB}" type="slidenum">
              <a:rPr lang="en-US"/>
              <a:pPr/>
              <a:t>65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976D3-A795-EA4E-BA62-C0A6E66A2537}" type="slidenum">
              <a:rPr lang="en-US"/>
              <a:pPr/>
              <a:t>66</a:t>
            </a:fld>
            <a:endParaRPr lang="en-US"/>
          </a:p>
        </p:txBody>
      </p:sp>
      <p:sp>
        <p:nvSpPr>
          <p:cNvPr id="29798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69F66A-D7B1-D948-9D59-7E13A9129BBC}" type="slidenum">
              <a:rPr lang="en-US"/>
              <a:pPr/>
              <a:t>116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09704-BF30-8249-B1D3-FFCE3E754C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A748E-7C32-0C47-A9A3-981D6BBACE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C8445-BED5-8E48-871A-A6507543BB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B3EDA-1309-7A42-BF81-7C32FEB6AD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75D7B-3BB0-E249-B516-AEC4787C4F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60FB0-0943-644D-8D2A-D2F9FC7B6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059A7-B8B1-CD47-8BCD-74E4CD9BB2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B90D7-E8EE-CC42-A7ED-B53D7F27E4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FD275-3A5D-3248-9637-ED5DCE7B14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D0B0F-50F7-8241-AB5B-E2677E81DD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5D5F3-200F-EF4D-9EE7-560DE6005D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173B18-9992-EF42-B7EB-8B9A7E7EC8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neva CY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neva CY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neva CY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neva CY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neva CY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neva CY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neva CY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neva CY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37.png"/><Relationship Id="rId1" Type="http://schemas.openxmlformats.org/officeDocument/2006/relationships/video" Target="file://localhost/Users/gninenko/Desktop/test/slide0059_image206.gif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4.png"/><Relationship Id="rId4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Relationship Id="rId5" Type="http://schemas.openxmlformats.org/officeDocument/2006/relationships/image" Target="../media/image103.pdf"/></Relationships>
</file>

<file path=ppt/slides/_rels/slide10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8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45.pdf"/><Relationship Id="rId5" Type="http://schemas.openxmlformats.org/officeDocument/2006/relationships/image" Target="../media/image147.png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Relationship Id="rId3" Type="http://schemas.openxmlformats.org/officeDocument/2006/relationships/image" Target="../media/image149.pdf"/></Relationships>
</file>

<file path=ppt/slides/_rels/slide10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0.png"/><Relationship Id="rId5" Type="http://schemas.openxmlformats.org/officeDocument/2006/relationships/oleObject" Target="../embeddings/Microsoft_Word_97_-_2004_Document21.doc"/><Relationship Id="rId7" Type="http://schemas.openxmlformats.org/officeDocument/2006/relationships/oleObject" Target="../embeddings/Microsoft_Word_97_-_2004_Document23.doc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9.pdf"/><Relationship Id="rId6" Type="http://schemas.openxmlformats.org/officeDocument/2006/relationships/oleObject" Target="../embeddings/Microsoft_Word_97_-_2004_Document22.doc"/></Relationships>
</file>

<file path=ppt/slides/_rels/slide10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Word_97_-_2004_Document27.doc"/><Relationship Id="rId4" Type="http://schemas.openxmlformats.org/officeDocument/2006/relationships/oleObject" Target="../embeddings/Microsoft_Word_97_-_2004_Document25.doc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24.doc"/><Relationship Id="rId5" Type="http://schemas.openxmlformats.org/officeDocument/2006/relationships/oleObject" Target="../embeddings/Microsoft_Word_97_-_2004_Document26.doc"/></Relationships>
</file>

<file path=ppt/slides/_rels/slide10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6.jpeg"/><Relationship Id="rId4" Type="http://schemas.openxmlformats.org/officeDocument/2006/relationships/oleObject" Target="../embeddings/Microsoft_Word_97_-_2004_Document29.doc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28.doc"/><Relationship Id="rId5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3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Relationship Id="rId3" Type="http://schemas.openxmlformats.org/officeDocument/2006/relationships/image" Target="../media/image159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4" Type="http://schemas.openxmlformats.org/officeDocument/2006/relationships/oleObject" Target="../embeddings/Microsoft_Equation31.bin"/><Relationship Id="rId5" Type="http://schemas.openxmlformats.org/officeDocument/2006/relationships/oleObject" Target="../embeddings/Microsoft_Equation32.bin"/><Relationship Id="rId7" Type="http://schemas.openxmlformats.org/officeDocument/2006/relationships/oleObject" Target="../embeddings/Microsoft_Equation34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Equation30.bin"/><Relationship Id="rId6" Type="http://schemas.openxmlformats.org/officeDocument/2006/relationships/oleObject" Target="../embeddings/Microsoft_Equation33.bin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9.pd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Microsoft_Equation17.bin"/><Relationship Id="rId4" Type="http://schemas.openxmlformats.org/officeDocument/2006/relationships/oleObject" Target="../embeddings/Microsoft_Equation7.bin"/><Relationship Id="rId7" Type="http://schemas.openxmlformats.org/officeDocument/2006/relationships/oleObject" Target="../embeddings/Microsoft_Equation10.bin"/><Relationship Id="rId11" Type="http://schemas.openxmlformats.org/officeDocument/2006/relationships/oleObject" Target="../embeddings/Microsoft_Equation14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quation9.bin"/><Relationship Id="rId8" Type="http://schemas.openxmlformats.org/officeDocument/2006/relationships/oleObject" Target="../embeddings/Microsoft_Equation11.bin"/><Relationship Id="rId13" Type="http://schemas.openxmlformats.org/officeDocument/2006/relationships/oleObject" Target="../embeddings/Microsoft_Equation16.bin"/><Relationship Id="rId10" Type="http://schemas.openxmlformats.org/officeDocument/2006/relationships/oleObject" Target="../embeddings/Microsoft_Equation13.bin"/><Relationship Id="rId5" Type="http://schemas.openxmlformats.org/officeDocument/2006/relationships/oleObject" Target="../embeddings/Microsoft_Equation8.bin"/><Relationship Id="rId15" Type="http://schemas.openxmlformats.org/officeDocument/2006/relationships/image" Target="../media/image16.png"/><Relationship Id="rId12" Type="http://schemas.openxmlformats.org/officeDocument/2006/relationships/oleObject" Target="../embeddings/Microsoft_Equation15.bin"/><Relationship Id="rId2" Type="http://schemas.openxmlformats.org/officeDocument/2006/relationships/slideLayout" Target="../slideLayouts/slideLayout1.xml"/><Relationship Id="rId9" Type="http://schemas.openxmlformats.org/officeDocument/2006/relationships/oleObject" Target="../embeddings/Microsoft_Equation12.bin"/><Relationship Id="rId3" Type="http://schemas.openxmlformats.org/officeDocument/2006/relationships/oleObject" Target="../embeddings/Microsoft_Equation6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9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0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6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df"/><Relationship Id="rId3" Type="http://schemas.openxmlformats.org/officeDocument/2006/relationships/image" Target="../media/image70.png"/><Relationship Id="rId5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7" Type="http://schemas.openxmlformats.org/officeDocument/2006/relationships/oleObject" Target="../embeddings/Microsoft_Equation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4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3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df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9" Type="http://schemas.openxmlformats.org/officeDocument/2006/relationships/image" Target="../media/image82.png"/><Relationship Id="rId3" Type="http://schemas.openxmlformats.org/officeDocument/2006/relationships/image" Target="../media/image76.png"/><Relationship Id="rId6" Type="http://schemas.openxmlformats.org/officeDocument/2006/relationships/image" Target="../media/image79.pd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df"/><Relationship Id="rId5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6.png"/><Relationship Id="rId1" Type="http://schemas.openxmlformats.org/officeDocument/2006/relationships/video" Target="file://localhost/Users/gninenko/Desktop/test/slide0044_image152.gif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5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103.pd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Relationship Id="rId3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3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8.pdf"/><Relationship Id="rId5" Type="http://schemas.openxmlformats.org/officeDocument/2006/relationships/image" Target="../media/image119.png"/><Relationship Id="rId7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df"/><Relationship Id="rId3" Type="http://schemas.openxmlformats.org/officeDocument/2006/relationships/image" Target="../media/image117.png"/><Relationship Id="rId6" Type="http://schemas.openxmlformats.org/officeDocument/2006/relationships/image" Target="../media/image120.pd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6.jpe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5" Type="http://schemas.openxmlformats.org/officeDocument/2006/relationships/image" Target="../media/image12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7.png"/><Relationship Id="rId4" Type="http://schemas.openxmlformats.org/officeDocument/2006/relationships/image" Target="../media/image135.png"/><Relationship Id="rId1" Type="http://schemas.openxmlformats.org/officeDocument/2006/relationships/video" Target="file://localhost/Users/gninenko/Desktop/test/slide0059_image206.gif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34.png"/><Relationship Id="rId5" Type="http://schemas.openxmlformats.org/officeDocument/2006/relationships/image" Target="../media/image1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04800" y="533400"/>
            <a:ext cx="85344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800000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66800" y="685800"/>
            <a:ext cx="7239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408000"/>
                </a:solidFill>
                <a:latin typeface="Times" pitchFamily="-65" charset="0"/>
              </a:rPr>
              <a:t>        </a:t>
            </a:r>
          </a:p>
          <a:p>
            <a:pPr algn="ctr"/>
            <a:r>
              <a:rPr lang="ru-RU" sz="3200">
                <a:solidFill>
                  <a:srgbClr val="660066"/>
                </a:solidFill>
                <a:latin typeface="Times" pitchFamily="-65" charset="0"/>
              </a:rPr>
              <a:t>Позитроний</a:t>
            </a:r>
            <a:r>
              <a:rPr lang="de-CH" sz="3200">
                <a:solidFill>
                  <a:srgbClr val="660066"/>
                </a:solidFill>
                <a:latin typeface="Times" pitchFamily="-65" charset="0"/>
              </a:rPr>
              <a:t>:</a:t>
            </a:r>
            <a:r>
              <a:rPr lang="ru-RU" sz="3200">
                <a:solidFill>
                  <a:srgbClr val="660066"/>
                </a:solidFill>
                <a:latin typeface="Times" pitchFamily="-65" charset="0"/>
              </a:rPr>
              <a:t> </a:t>
            </a:r>
          </a:p>
          <a:p>
            <a:pPr algn="ctr"/>
            <a:r>
              <a:rPr lang="ru-RU" sz="3200">
                <a:solidFill>
                  <a:srgbClr val="660066"/>
                </a:solidFill>
                <a:latin typeface="Times" pitchFamily="-65" charset="0"/>
              </a:rPr>
              <a:t>Фундаментальные и Прикладные Исследования</a:t>
            </a:r>
          </a:p>
          <a:p>
            <a:pPr algn="ctr"/>
            <a:endParaRPr lang="ru-RU" sz="3200">
              <a:solidFill>
                <a:srgbClr val="660066"/>
              </a:solidFill>
              <a:latin typeface="Times" pitchFamily="-65" charset="0"/>
            </a:endParaRPr>
          </a:p>
          <a:p>
            <a:pPr algn="ctr"/>
            <a:endParaRPr lang="ru-RU" sz="3200">
              <a:solidFill>
                <a:srgbClr val="660066"/>
              </a:solidFill>
              <a:latin typeface="Times" pitchFamily="-65" charset="0"/>
            </a:endParaRPr>
          </a:p>
          <a:p>
            <a:pPr algn="ctr"/>
            <a:r>
              <a:rPr lang="ru-RU" sz="3200">
                <a:solidFill>
                  <a:srgbClr val="660066"/>
                </a:solidFill>
                <a:latin typeface="Times" pitchFamily="-65" charset="0"/>
              </a:rPr>
              <a:t>С.Н. Гниненко</a:t>
            </a:r>
          </a:p>
          <a:p>
            <a:pPr algn="ctr"/>
            <a:r>
              <a:rPr lang="ru-RU" sz="3200">
                <a:solidFill>
                  <a:srgbClr val="660066"/>
                </a:solidFill>
                <a:latin typeface="Times" pitchFamily="-65" charset="0"/>
              </a:rPr>
              <a:t>ИЯИ РАН </a:t>
            </a:r>
            <a:endParaRPr lang="en-US" sz="3200">
              <a:solidFill>
                <a:srgbClr val="660066"/>
              </a:solidFill>
              <a:latin typeface="Times" pitchFamily="-65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505200" y="5181600"/>
            <a:ext cx="23244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660066"/>
                </a:solidFill>
              </a:rPr>
              <a:t>ИЯИ</a:t>
            </a:r>
            <a:r>
              <a:rPr lang="ru-RU" sz="1800" b="1">
                <a:solidFill>
                  <a:srgbClr val="660066"/>
                </a:solidFill>
              </a:rPr>
              <a:t> РАН </a:t>
            </a:r>
            <a:r>
              <a:rPr lang="en-US" sz="1800" b="1">
                <a:solidFill>
                  <a:srgbClr val="660066"/>
                </a:solidFill>
              </a:rPr>
              <a:t>, </a:t>
            </a:r>
            <a:r>
              <a:rPr lang="ru-RU" sz="1800" b="1">
                <a:solidFill>
                  <a:srgbClr val="660066"/>
                </a:solidFill>
              </a:rPr>
              <a:t>Троицк</a:t>
            </a:r>
            <a:endParaRPr lang="en-US" sz="1800" b="1">
              <a:solidFill>
                <a:srgbClr val="660066"/>
              </a:solidFill>
            </a:endParaRPr>
          </a:p>
          <a:p>
            <a:pPr algn="ctr"/>
            <a:r>
              <a:rPr lang="ru-RU" sz="1800" b="1">
                <a:solidFill>
                  <a:srgbClr val="660066"/>
                </a:solidFill>
              </a:rPr>
              <a:t>15 </a:t>
            </a:r>
            <a:r>
              <a:rPr lang="en-US" sz="1800" b="1">
                <a:solidFill>
                  <a:srgbClr val="660066"/>
                </a:solidFill>
              </a:rPr>
              <a:t> </a:t>
            </a:r>
            <a:r>
              <a:rPr lang="ru-RU" sz="1800" b="1">
                <a:solidFill>
                  <a:srgbClr val="660066"/>
                </a:solidFill>
              </a:rPr>
              <a:t>Февраля</a:t>
            </a:r>
            <a:r>
              <a:rPr lang="en-US" sz="1800" b="1">
                <a:solidFill>
                  <a:srgbClr val="660066"/>
                </a:solidFill>
              </a:rPr>
              <a:t> 20</a:t>
            </a:r>
            <a:r>
              <a:rPr lang="ru-RU" sz="1800" b="1">
                <a:solidFill>
                  <a:srgbClr val="660066"/>
                </a:solidFill>
              </a:rPr>
              <a:t>11</a:t>
            </a:r>
            <a:endParaRPr lang="en-US" sz="1800" b="1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248400"/>
            <a:ext cx="8686800" cy="457200"/>
          </a:xfrm>
          <a:ln/>
        </p:spPr>
        <p:txBody>
          <a:bodyPr/>
          <a:lstStyle/>
          <a:p>
            <a:r>
              <a:rPr lang="en-US"/>
              <a:t> S.N. Gninenko(INR)  - Experimental searches for mirror matter -          Trieste, July 2008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34147" name="Line 3"/>
          <p:cNvSpPr>
            <a:spLocks noChangeShapeType="1"/>
          </p:cNvSpPr>
          <p:nvPr/>
        </p:nvSpPr>
        <p:spPr bwMode="auto">
          <a:xfrm>
            <a:off x="2057400" y="5410200"/>
            <a:ext cx="1447800" cy="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304800" y="990600"/>
            <a:ext cx="8305800" cy="52651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chemeClr val="hlink"/>
              </a:buClr>
              <a:buSzPct val="120000"/>
              <a:buFont typeface="Wingdings" pitchFamily="-65" charset="2"/>
              <a:buChar char="q"/>
            </a:pPr>
            <a:r>
              <a:rPr lang="en-US" sz="2000">
                <a:solidFill>
                  <a:srgbClr val="000080"/>
                </a:solidFill>
              </a:rPr>
              <a:t> </a:t>
            </a:r>
            <a:r>
              <a:rPr lang="en-US" sz="2400">
                <a:solidFill>
                  <a:srgbClr val="000080"/>
                </a:solidFill>
              </a:rPr>
              <a:t>parapositronium g.s.: </a:t>
            </a:r>
            <a:r>
              <a:rPr lang="en-US" sz="2400">
                <a:solidFill>
                  <a:srgbClr val="FF0080"/>
                </a:solidFill>
              </a:rPr>
              <a:t>L=0, S=0, pPs-&gt; 2, 4, .. </a:t>
            </a:r>
            <a:r>
              <a:rPr lang="en-US" sz="24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, </a:t>
            </a:r>
          </a:p>
          <a:p>
            <a:pPr>
              <a:buClr>
                <a:schemeClr val="hlink"/>
              </a:buClr>
              <a:buSzPct val="120000"/>
            </a:pP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    ~10</a:t>
            </a:r>
            <a:r>
              <a:rPr lang="en-US" sz="2400" baseline="30000">
                <a:solidFill>
                  <a:srgbClr val="FF0080"/>
                </a:solidFill>
                <a:sym typeface="Symbol" pitchFamily="-65" charset="2"/>
              </a:rPr>
              <a:t>-10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 s</a:t>
            </a:r>
            <a:endParaRPr lang="en-US" sz="2400">
              <a:solidFill>
                <a:srgbClr val="000080"/>
              </a:solidFill>
            </a:endParaRPr>
          </a:p>
          <a:p>
            <a:pPr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400">
                <a:solidFill>
                  <a:srgbClr val="000080"/>
                </a:solidFill>
              </a:rPr>
              <a:t> orthopositronium g.s.: </a:t>
            </a:r>
            <a:r>
              <a:rPr lang="en-US" sz="2400">
                <a:solidFill>
                  <a:srgbClr val="FF0080"/>
                </a:solidFill>
              </a:rPr>
              <a:t>L=0, S=1, oPs-&gt; 3, 5, .. </a:t>
            </a:r>
            <a:r>
              <a:rPr lang="en-US" sz="24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,</a:t>
            </a:r>
          </a:p>
          <a:p>
            <a:pPr>
              <a:buClr>
                <a:schemeClr val="hlink"/>
              </a:buClr>
            </a:pP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    ~10</a:t>
            </a:r>
            <a:r>
              <a:rPr lang="en-US" sz="2400" baseline="30000">
                <a:solidFill>
                  <a:srgbClr val="FF0080"/>
                </a:solidFill>
                <a:sym typeface="Symbol" pitchFamily="-65" charset="2"/>
              </a:rPr>
              <a:t>-7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 s</a:t>
            </a:r>
            <a:endParaRPr lang="en-US" sz="2400">
              <a:solidFill>
                <a:srgbClr val="000080"/>
              </a:solidFill>
            </a:endParaRPr>
          </a:p>
          <a:p>
            <a:pPr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400">
                <a:solidFill>
                  <a:srgbClr val="000080"/>
                </a:solidFill>
              </a:rPr>
              <a:t> oPs--&gt;</a:t>
            </a:r>
            <a:r>
              <a:rPr lang="en-US" sz="2400">
                <a:solidFill>
                  <a:srgbClr val="FF0080"/>
                </a:solidFill>
              </a:rPr>
              <a:t>2</a:t>
            </a:r>
            <a:r>
              <a:rPr lang="en-US" sz="24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 </a:t>
            </a:r>
            <a:r>
              <a:rPr lang="en-US" sz="2400">
                <a:solidFill>
                  <a:srgbClr val="000080"/>
                </a:solidFill>
              </a:rPr>
              <a:t>forbidden</a:t>
            </a:r>
          </a:p>
          <a:p>
            <a:pPr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400">
                <a:solidFill>
                  <a:srgbClr val="000080"/>
                </a:solidFill>
              </a:rPr>
              <a:t> Br (pPs--&gt;</a:t>
            </a:r>
            <a:r>
              <a:rPr lang="en-US" sz="2400">
                <a:solidFill>
                  <a:srgbClr val="FF0080"/>
                </a:solidFill>
              </a:rPr>
              <a:t>4</a:t>
            </a:r>
            <a:r>
              <a:rPr lang="en-US" sz="24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sz="2400">
                <a:solidFill>
                  <a:srgbClr val="000080"/>
                </a:solidFill>
              </a:rPr>
              <a:t>)~ Br(oPs--&gt;</a:t>
            </a:r>
            <a:r>
              <a:rPr lang="en-US" sz="2400">
                <a:solidFill>
                  <a:srgbClr val="FF0080"/>
                </a:solidFill>
              </a:rPr>
              <a:t>5</a:t>
            </a:r>
            <a:r>
              <a:rPr lang="en-US" sz="24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sz="2400">
                <a:solidFill>
                  <a:srgbClr val="000080"/>
                </a:solidFill>
              </a:rPr>
              <a:t>)~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10</a:t>
            </a:r>
            <a:r>
              <a:rPr lang="en-US" sz="2400" baseline="30000">
                <a:solidFill>
                  <a:srgbClr val="FF0080"/>
                </a:solidFill>
                <a:sym typeface="Symbol" pitchFamily="-65" charset="2"/>
              </a:rPr>
              <a:t>-6</a:t>
            </a:r>
            <a:r>
              <a:rPr lang="en-US" sz="2400">
                <a:solidFill>
                  <a:srgbClr val="000080"/>
                </a:solidFill>
              </a:rPr>
              <a:t> </a:t>
            </a:r>
          </a:p>
          <a:p>
            <a:pPr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400">
                <a:solidFill>
                  <a:srgbClr val="000080"/>
                </a:solidFill>
              </a:rPr>
              <a:t> e</a:t>
            </a:r>
            <a:r>
              <a:rPr lang="en-US" sz="2400" baseline="30000">
                <a:solidFill>
                  <a:srgbClr val="000080"/>
                </a:solidFill>
              </a:rPr>
              <a:t>+</a:t>
            </a:r>
            <a:r>
              <a:rPr lang="en-US" sz="2400">
                <a:solidFill>
                  <a:srgbClr val="000080"/>
                </a:solidFill>
              </a:rPr>
              <a:t> + e</a:t>
            </a:r>
            <a:r>
              <a:rPr lang="en-US" sz="2400" baseline="30000">
                <a:solidFill>
                  <a:srgbClr val="000080"/>
                </a:solidFill>
              </a:rPr>
              <a:t>-</a:t>
            </a:r>
            <a:r>
              <a:rPr lang="en-US" sz="2400">
                <a:solidFill>
                  <a:srgbClr val="000080"/>
                </a:solidFill>
              </a:rPr>
              <a:t> + M -&gt; </a:t>
            </a:r>
            <a:r>
              <a:rPr lang="en-US" sz="24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 </a:t>
            </a:r>
            <a:r>
              <a:rPr lang="en-US" sz="2400">
                <a:solidFill>
                  <a:srgbClr val="000080"/>
                </a:solidFill>
              </a:rPr>
              <a:t>+ M  or e</a:t>
            </a:r>
            <a:r>
              <a:rPr lang="en-US" sz="2400" baseline="30000">
                <a:solidFill>
                  <a:srgbClr val="000080"/>
                </a:solidFill>
              </a:rPr>
              <a:t>+</a:t>
            </a:r>
            <a:r>
              <a:rPr lang="en-US" sz="2400">
                <a:solidFill>
                  <a:srgbClr val="000080"/>
                </a:solidFill>
              </a:rPr>
              <a:t> + e</a:t>
            </a:r>
            <a:r>
              <a:rPr lang="en-US" sz="2400" baseline="30000">
                <a:solidFill>
                  <a:srgbClr val="000080"/>
                </a:solidFill>
              </a:rPr>
              <a:t>-</a:t>
            </a:r>
            <a:r>
              <a:rPr lang="en-US" sz="2400">
                <a:solidFill>
                  <a:srgbClr val="000080"/>
                </a:solidFill>
              </a:rPr>
              <a:t> + M -&gt; M* are small</a:t>
            </a:r>
          </a:p>
          <a:p>
            <a:pPr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400">
                <a:solidFill>
                  <a:srgbClr val="000080"/>
                </a:solidFill>
              </a:rPr>
              <a:t> Br(oPs--&gt;</a:t>
            </a:r>
            <a:r>
              <a:rPr lang="en-US" sz="2400">
                <a:solidFill>
                  <a:srgbClr val="FF0080"/>
                </a:solidFill>
              </a:rPr>
              <a:t> invisible</a:t>
            </a:r>
            <a:r>
              <a:rPr lang="en-US" sz="2400">
                <a:solidFill>
                  <a:srgbClr val="000080"/>
                </a:solidFill>
              </a:rPr>
              <a:t>)&lt;~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10</a:t>
            </a:r>
            <a:r>
              <a:rPr lang="en-US" sz="2400" baseline="30000">
                <a:solidFill>
                  <a:srgbClr val="FF0080"/>
                </a:solidFill>
                <a:sym typeface="Symbol" pitchFamily="-65" charset="2"/>
              </a:rPr>
              <a:t>-18</a:t>
            </a:r>
            <a:r>
              <a:rPr lang="en-US" sz="2400">
                <a:solidFill>
                  <a:srgbClr val="000080"/>
                </a:solidFill>
              </a:rPr>
              <a:t>  is extremely small  </a:t>
            </a:r>
            <a:endParaRPr lang="en-US" sz="2400" baseline="30000">
              <a:solidFill>
                <a:srgbClr val="FF0080"/>
              </a:solidFill>
              <a:sym typeface="Symbol" pitchFamily="-65" charset="2"/>
            </a:endParaRPr>
          </a:p>
          <a:p>
            <a:pPr>
              <a:buClr>
                <a:schemeClr val="hlink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 </a:t>
            </a:r>
            <a:endParaRPr lang="ru-RU" sz="2400">
              <a:solidFill>
                <a:srgbClr val="FF0080"/>
              </a:solidFill>
              <a:sym typeface="Symbol" pitchFamily="-65" charset="2"/>
            </a:endParaRPr>
          </a:p>
          <a:p>
            <a:pPr>
              <a:buClr>
                <a:schemeClr val="hlink"/>
              </a:buClr>
              <a:buFont typeface="Wingdings" pitchFamily="-65" charset="2"/>
              <a:buNone/>
            </a:pPr>
            <a:r>
              <a:rPr lang="ru-RU" sz="2400">
                <a:solidFill>
                  <a:srgbClr val="FF0080"/>
                </a:solidFill>
                <a:sym typeface="Symbol" pitchFamily="-65" charset="2"/>
              </a:rPr>
              <a:t>                      </a:t>
            </a:r>
            <a:r>
              <a:rPr lang="de-CH" sz="2400" b="1">
                <a:solidFill>
                  <a:schemeClr val="accent1">
                    <a:lumMod val="50000"/>
                  </a:schemeClr>
                </a:solidFill>
                <a:sym typeface="Symbol" pitchFamily="-65" charset="2"/>
              </a:rPr>
              <a:t>Important Conclusion:</a:t>
            </a:r>
          </a:p>
          <a:p>
            <a:pPr>
              <a:buClr>
                <a:schemeClr val="hlink"/>
              </a:buClr>
            </a:pPr>
            <a:endParaRPr lang="en-US" sz="2400">
              <a:solidFill>
                <a:srgbClr val="000080"/>
              </a:solidFill>
              <a:sym typeface="Symbol" pitchFamily="-65" charset="2"/>
            </a:endParaRPr>
          </a:p>
          <a:p>
            <a:pPr>
              <a:buClr>
                <a:schemeClr val="hlink"/>
              </a:buClr>
            </a:pP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 only 0, 1, 2 , 3 , 4 , ..gamma in the final state.</a:t>
            </a:r>
          </a:p>
          <a:p>
            <a:pPr>
              <a:buClr>
                <a:schemeClr val="hlink"/>
              </a:buClr>
            </a:pPr>
            <a:endParaRPr lang="en-US" sz="2400">
              <a:solidFill>
                <a:srgbClr val="FF0080"/>
              </a:solidFill>
              <a:sym typeface="Symbol" pitchFamily="-65" charset="2"/>
            </a:endParaRPr>
          </a:p>
          <a:p>
            <a:pPr>
              <a:buClr>
                <a:schemeClr val="hlink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                </a:t>
            </a:r>
            <a:r>
              <a:rPr lang="en-US" sz="2400">
                <a:solidFill>
                  <a:srgbClr val="000080"/>
                </a:solidFill>
              </a:rPr>
              <a:t>for Br(oPs--&gt;</a:t>
            </a:r>
            <a:r>
              <a:rPr lang="en-US" sz="2400">
                <a:solidFill>
                  <a:srgbClr val="FF0080"/>
                </a:solidFill>
              </a:rPr>
              <a:t> anything</a:t>
            </a:r>
            <a:r>
              <a:rPr lang="en-US" sz="2400">
                <a:solidFill>
                  <a:srgbClr val="000080"/>
                </a:solidFill>
              </a:rPr>
              <a:t>)&gt;~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10</a:t>
            </a:r>
            <a:r>
              <a:rPr lang="en-US" sz="2400" baseline="30000">
                <a:solidFill>
                  <a:srgbClr val="FF0080"/>
                </a:solidFill>
                <a:sym typeface="Symbol" pitchFamily="-65" charset="2"/>
              </a:rPr>
              <a:t>-5</a:t>
            </a:r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8229600" cy="609600"/>
          </a:xfrm>
          <a:ln/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</a:rPr>
              <a:t>Positronium decays in the standard model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 flipH="1" flipV="1">
            <a:off x="1600200" y="5181600"/>
            <a:ext cx="304800" cy="228600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 flipH="1" flipV="1">
            <a:off x="2971800" y="5181600"/>
            <a:ext cx="304800" cy="228600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4156" name="Line 12"/>
          <p:cNvSpPr>
            <a:spLocks noChangeShapeType="1"/>
          </p:cNvSpPr>
          <p:nvPr/>
        </p:nvSpPr>
        <p:spPr bwMode="auto">
          <a:xfrm flipH="1" flipV="1">
            <a:off x="1219200" y="5105400"/>
            <a:ext cx="304800" cy="228600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D84C-E36A-8145-AFCF-595555C1FA99}" type="slidenum">
              <a:rPr lang="en-US"/>
              <a:pPr/>
              <a:t>100</a:t>
            </a:fld>
            <a:endParaRPr lang="en-US"/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1685925" y="4706938"/>
            <a:ext cx="1841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slide0059_image206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84500" y="1841500"/>
            <a:ext cx="31750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D84C-E36A-8145-AFCF-595555C1FA99}" type="slidenum">
              <a:rPr lang="en-US"/>
              <a:pPr/>
              <a:t>101</a:t>
            </a:fld>
            <a:endParaRPr lang="en-US"/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1685925" y="4706938"/>
            <a:ext cx="1841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2701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701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Схема измерений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7741-F2E0-5B4B-BDCF-EBE754C849D9}" type="slidenum">
              <a:rPr lang="en-US"/>
              <a:pPr/>
              <a:t>102</a:t>
            </a:fld>
            <a:endParaRPr lang="en-US"/>
          </a:p>
        </p:txBody>
      </p:sp>
      <p:sp>
        <p:nvSpPr>
          <p:cNvPr id="430085" name="Rectangle 5"/>
          <p:cNvSpPr>
            <a:spLocks noChangeArrowheads="1"/>
          </p:cNvSpPr>
          <p:nvPr/>
        </p:nvSpPr>
        <p:spPr bwMode="auto">
          <a:xfrm>
            <a:off x="1685925" y="4706938"/>
            <a:ext cx="1841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087" name="Rectangle 7"/>
          <p:cNvSpPr>
            <a:spLocks noChangeArrowheads="1"/>
          </p:cNvSpPr>
          <p:nvPr/>
        </p:nvSpPr>
        <p:spPr bwMode="auto">
          <a:xfrm>
            <a:off x="304800" y="919163"/>
            <a:ext cx="7924800" cy="56938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>
                <a:solidFill>
                  <a:srgbClr val="FF0080"/>
                </a:solidFill>
                <a:latin typeface="Times CY" pitchFamily="-65" charset="-52"/>
              </a:rPr>
              <a:t> как измерять очень тонкие</a:t>
            </a:r>
            <a:r>
              <a:rPr lang="ru-RU" sz="4400">
                <a:solidFill>
                  <a:srgbClr val="FF0080"/>
                </a:solidFill>
                <a:latin typeface="Times CY" pitchFamily="-65" charset="-52"/>
              </a:rPr>
              <a:t> (100</a:t>
            </a:r>
            <a:r>
              <a:rPr lang="de-CH" sz="4400">
                <a:solidFill>
                  <a:srgbClr val="FF0080"/>
                </a:solidFill>
                <a:latin typeface="Times CY" pitchFamily="-65" charset="-52"/>
              </a:rPr>
              <a:t>-1000 Å)</a:t>
            </a:r>
            <a:endParaRPr lang="en-US" sz="4400">
              <a:solidFill>
                <a:srgbClr val="FF0080"/>
              </a:solidFill>
              <a:latin typeface="Times CY" pitchFamily="-65" charset="-52"/>
            </a:endParaRPr>
          </a:p>
          <a:p>
            <a:pPr algn="ctr"/>
            <a:r>
              <a:rPr lang="en-US" sz="4400">
                <a:solidFill>
                  <a:srgbClr val="FF0080"/>
                </a:solidFill>
                <a:latin typeface="Times CY" pitchFamily="-65" charset="-52"/>
              </a:rPr>
              <a:t> образцы нано–материалов?</a:t>
            </a:r>
          </a:p>
          <a:p>
            <a:pPr algn="ctr"/>
            <a:r>
              <a:rPr lang="en-US" sz="4000">
                <a:solidFill>
                  <a:srgbClr val="8000FF"/>
                </a:solidFill>
                <a:latin typeface="Times CY" pitchFamily="-65" charset="-52"/>
              </a:rPr>
              <a:t>Позитроны от радиоактивного</a:t>
            </a:r>
          </a:p>
          <a:p>
            <a:pPr algn="ctr"/>
            <a:r>
              <a:rPr lang="en-US" sz="4000">
                <a:solidFill>
                  <a:srgbClr val="8000FF"/>
                </a:solidFill>
                <a:latin typeface="Times CY" pitchFamily="-65" charset="-52"/>
              </a:rPr>
              <a:t>источника обладают слишком высокой энергией, </a:t>
            </a:r>
            <a:r>
              <a:rPr lang="en-US" sz="4000">
                <a:solidFill>
                  <a:schemeClr val="hlink"/>
                </a:solidFill>
                <a:latin typeface="Times CY" pitchFamily="-65" charset="-52"/>
              </a:rPr>
              <a:t>Ē &gt;200 к</a:t>
            </a:r>
            <a:r>
              <a:rPr lang="ru-RU" sz="4000">
                <a:solidFill>
                  <a:schemeClr val="hlink"/>
                </a:solidFill>
                <a:latin typeface="Times CY" pitchFamily="-65" charset="-52"/>
              </a:rPr>
              <a:t>э</a:t>
            </a:r>
            <a:r>
              <a:rPr lang="en-US" sz="4000">
                <a:solidFill>
                  <a:schemeClr val="hlink"/>
                </a:solidFill>
                <a:latin typeface="Times CY" pitchFamily="-65" charset="-52"/>
              </a:rPr>
              <a:t>В</a:t>
            </a:r>
            <a:r>
              <a:rPr lang="en-US" sz="4000">
                <a:solidFill>
                  <a:srgbClr val="8000FF"/>
                </a:solidFill>
                <a:latin typeface="Times CY" pitchFamily="-65" charset="-52"/>
              </a:rPr>
              <a:t>, проходят через образец и не формируют позитроний</a:t>
            </a:r>
          </a:p>
          <a:p>
            <a:pPr algn="ctr"/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   </a:t>
            </a:r>
          </a:p>
        </p:txBody>
      </p:sp>
      <p:sp>
        <p:nvSpPr>
          <p:cNvPr id="43008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  <a:latin typeface="Times CY" pitchFamily="-65" charset="-52"/>
              </a:rPr>
              <a:t>Проблема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2296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The </a:t>
            </a:r>
            <a:r>
              <a:rPr lang="en-US" sz="2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major advantage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of e+ beams is ability to control </a:t>
            </a:r>
            <a:r>
              <a:rPr lang="en-US" sz="2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positron implantation depth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 by varying the beam energy</a:t>
            </a:r>
          </a:p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Critical feature for analysis of surfaces and  thin films</a:t>
            </a:r>
          </a:p>
        </p:txBody>
      </p:sp>
      <p:pic>
        <p:nvPicPr>
          <p:cNvPr id="151556" name="Picture 4" descr="\\CERNHOME03.CERN.CH\Desktop_G\gninenko\SERGEI GNINENKO\Microprob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90800"/>
            <a:ext cx="4435475" cy="3794125"/>
          </a:xfrm>
          <a:prstGeom prst="rect">
            <a:avLst/>
          </a:prstGeom>
          <a:noFill/>
        </p:spPr>
      </p:pic>
      <p:sp>
        <p:nvSpPr>
          <p:cNvPr id="15155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305800" cy="5334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Beam PALS : Depth Profiling of defects</a:t>
            </a:r>
            <a:endParaRPr lang="en-US"/>
          </a:p>
        </p:txBody>
      </p:sp>
      <p:pic>
        <p:nvPicPr>
          <p:cNvPr id="151560" name="Picture 8" descr="\\CERNHOME03.CERN.CH\Desktop_G\gninenko\SERGEI GNINENKO\profil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743200"/>
            <a:ext cx="4114800" cy="3048000"/>
          </a:xfrm>
          <a:prstGeom prst="rect">
            <a:avLst/>
          </a:prstGeom>
          <a:noFill/>
        </p:spPr>
      </p:pic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5410200" y="6019800"/>
            <a:ext cx="3178175" cy="374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omic Sans MS" pitchFamily="-65" charset="0"/>
              </a:rPr>
              <a:t>Mokhov`s Implantation Profiles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8000FF"/>
              </a:solidFill>
            </a:endParaRPr>
          </a:p>
        </p:txBody>
      </p:sp>
      <p:sp>
        <p:nvSpPr>
          <p:cNvPr id="295959" name="Rectangle 2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533400"/>
          </a:xfrm>
        </p:spPr>
        <p:txBody>
          <a:bodyPr/>
          <a:lstStyle/>
          <a:p>
            <a:r>
              <a:rPr lang="en-US" sz="2400">
                <a:solidFill>
                  <a:schemeClr val="hlink"/>
                </a:solidFill>
              </a:rPr>
              <a:t>PALS technique 1</a:t>
            </a:r>
            <a:r>
              <a:rPr lang="en-US" sz="2400">
                <a:solidFill>
                  <a:srgbClr val="FF0080"/>
                </a:solidFill>
              </a:rPr>
              <a:t>: Pulsed slow-positron beam</a:t>
            </a:r>
            <a:endParaRPr lang="en-US"/>
          </a:p>
        </p:txBody>
      </p:sp>
      <p:pic>
        <p:nvPicPr>
          <p:cNvPr id="295960" name="Picture 24" descr="&#10;t_beam.jpg                                                     00073AE0_Macdisk 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143000"/>
            <a:ext cx="3505200" cy="2895600"/>
          </a:xfrm>
          <a:prstGeom prst="rect">
            <a:avLst/>
          </a:prstGeom>
          <a:noFill/>
        </p:spPr>
      </p:pic>
      <p:pic>
        <p:nvPicPr>
          <p:cNvPr id="295961" name="Picture 25" descr="chopper.jpg                                                    00073AE0_Macdisk                       C0173FB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419600"/>
            <a:ext cx="2819400" cy="2146300"/>
          </a:xfrm>
          <a:prstGeom prst="rect">
            <a:avLst/>
          </a:prstGeom>
          <a:noFill/>
        </p:spPr>
      </p:pic>
      <p:pic>
        <p:nvPicPr>
          <p:cNvPr id="295962" name="Picture 26" descr=" shape.jpg                                                      00073AE0_Macdisk                       C0173FB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19200"/>
            <a:ext cx="4191000" cy="3249613"/>
          </a:xfrm>
          <a:prstGeom prst="rect">
            <a:avLst/>
          </a:prstGeom>
          <a:noFill/>
        </p:spPr>
      </p:pic>
      <p:sp>
        <p:nvSpPr>
          <p:cNvPr id="295964" name="Text Box 28"/>
          <p:cNvSpPr txBox="1">
            <a:spLocks noChangeArrowheads="1"/>
          </p:cNvSpPr>
          <p:nvPr/>
        </p:nvSpPr>
        <p:spPr bwMode="auto">
          <a:xfrm>
            <a:off x="1219200" y="762000"/>
            <a:ext cx="2014538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folHlink"/>
                </a:solidFill>
              </a:rPr>
              <a:t>Osaka Univ., 2002</a:t>
            </a:r>
            <a:endParaRPr lang="en-US"/>
          </a:p>
        </p:txBody>
      </p:sp>
      <p:pic>
        <p:nvPicPr>
          <p:cNvPr id="295965" name="Picture 29" descr="\\CERNHOME03.CERN.CH\Desktop_G\gninenko\SERGEI GNINENKO\Chopper.eps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5486400" y="3854450"/>
            <a:ext cx="3276600" cy="3003550"/>
          </a:xfrm>
          <a:prstGeom prst="rect">
            <a:avLst/>
          </a:prstGeom>
          <a:noFill/>
        </p:spPr>
      </p:pic>
      <p:sp>
        <p:nvSpPr>
          <p:cNvPr id="295966" name="Text Box 30"/>
          <p:cNvSpPr txBox="1">
            <a:spLocks noChangeArrowheads="1"/>
          </p:cNvSpPr>
          <p:nvPr/>
        </p:nvSpPr>
        <p:spPr bwMode="auto">
          <a:xfrm>
            <a:off x="6019800" y="762000"/>
            <a:ext cx="2282825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folHlink"/>
                </a:solidFill>
              </a:rPr>
              <a:t>ETH-INR, 2006-2007</a:t>
            </a:r>
            <a:endParaRPr lang="en-US">
              <a:solidFill>
                <a:srgbClr val="CC66FF"/>
              </a:solidFill>
            </a:endParaRPr>
          </a:p>
        </p:txBody>
      </p:sp>
      <p:sp>
        <p:nvSpPr>
          <p:cNvPr id="295968" name="Text Box 32"/>
          <p:cNvSpPr txBox="1">
            <a:spLocks noChangeArrowheads="1"/>
          </p:cNvSpPr>
          <p:nvPr/>
        </p:nvSpPr>
        <p:spPr bwMode="auto">
          <a:xfrm>
            <a:off x="6400800" y="1930400"/>
            <a:ext cx="1522413" cy="314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80"/>
                </a:solidFill>
              </a:rPr>
              <a:t>90 ns -&gt; 0.7 ns</a:t>
            </a:r>
            <a:endParaRPr lang="en-US"/>
          </a:p>
        </p:txBody>
      </p:sp>
      <p:sp>
        <p:nvSpPr>
          <p:cNvPr id="295969" name="Text Box 33"/>
          <p:cNvSpPr txBox="1">
            <a:spLocks noChangeArrowheads="1"/>
          </p:cNvSpPr>
          <p:nvPr/>
        </p:nvSpPr>
        <p:spPr bwMode="auto">
          <a:xfrm>
            <a:off x="2590800" y="1752600"/>
            <a:ext cx="1463675" cy="314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80"/>
                </a:solidFill>
              </a:rPr>
              <a:t>30 ns -&gt;1.4 ns</a:t>
            </a:r>
            <a:endParaRPr lang="en-US"/>
          </a:p>
        </p:txBody>
      </p:sp>
      <p:sp>
        <p:nvSpPr>
          <p:cNvPr id="295970" name="Text Box 34"/>
          <p:cNvSpPr txBox="1">
            <a:spLocks noChangeArrowheads="1"/>
          </p:cNvSpPr>
          <p:nvPr/>
        </p:nvSpPr>
        <p:spPr bwMode="auto">
          <a:xfrm>
            <a:off x="3581400" y="4876800"/>
            <a:ext cx="2089150" cy="758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width better ~ 2</a:t>
            </a:r>
          </a:p>
          <a:p>
            <a:r>
              <a:rPr lang="en-US" sz="1400">
                <a:solidFill>
                  <a:srgbClr val="FF0000"/>
                </a:solidFill>
              </a:rPr>
              <a:t>Compression ~ 3</a:t>
            </a:r>
          </a:p>
          <a:p>
            <a:r>
              <a:rPr lang="en-US" sz="1400">
                <a:solidFill>
                  <a:srgbClr val="FF0000"/>
                </a:solidFill>
              </a:rPr>
              <a:t>Peak/background ~10</a:t>
            </a:r>
          </a:p>
        </p:txBody>
      </p:sp>
      <p:sp>
        <p:nvSpPr>
          <p:cNvPr id="295971" name="Rectangle 35"/>
          <p:cNvSpPr>
            <a:spLocks noChangeArrowheads="1"/>
          </p:cNvSpPr>
          <p:nvPr/>
        </p:nvSpPr>
        <p:spPr bwMode="auto">
          <a:xfrm>
            <a:off x="381000" y="381000"/>
            <a:ext cx="8763000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0080"/>
                </a:solidFill>
              </a:rPr>
              <a:t>START</a:t>
            </a:r>
            <a:r>
              <a:rPr lang="en-US" sz="2000">
                <a:solidFill>
                  <a:srgbClr val="FF0080"/>
                </a:solidFill>
              </a:rPr>
              <a:t>: pulsing electronics, </a:t>
            </a:r>
            <a:r>
              <a:rPr lang="en-US" sz="2000">
                <a:solidFill>
                  <a:srgbClr val="000080"/>
                </a:solidFill>
              </a:rPr>
              <a:t>STOP</a:t>
            </a:r>
            <a:r>
              <a:rPr lang="en-US" sz="2000">
                <a:solidFill>
                  <a:srgbClr val="FF0080"/>
                </a:solidFill>
              </a:rPr>
              <a:t>: annihilation gammas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/>
          </a:p>
        </p:txBody>
      </p:sp>
      <p:grpSp>
        <p:nvGrpSpPr>
          <p:cNvPr id="305156" name="Group 4"/>
          <p:cNvGrpSpPr>
            <a:grpSpLocks/>
          </p:cNvGrpSpPr>
          <p:nvPr/>
        </p:nvGrpSpPr>
        <p:grpSpPr bwMode="auto">
          <a:xfrm>
            <a:off x="228600" y="3505200"/>
            <a:ext cx="8596313" cy="3200400"/>
            <a:chOff x="144" y="1344"/>
            <a:chExt cx="5658" cy="2688"/>
          </a:xfrm>
        </p:grpSpPr>
        <p:pic>
          <p:nvPicPr>
            <p:cNvPr id="305157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344"/>
              <a:ext cx="3361" cy="268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05158" name="Line 6"/>
            <p:cNvSpPr>
              <a:spLocks noChangeShapeType="1"/>
            </p:cNvSpPr>
            <p:nvPr/>
          </p:nvSpPr>
          <p:spPr bwMode="auto">
            <a:xfrm flipH="1">
              <a:off x="2064" y="1680"/>
              <a:ext cx="1776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159" name="Text Box 7"/>
            <p:cNvSpPr txBox="1">
              <a:spLocks noChangeArrowheads="1"/>
            </p:cNvSpPr>
            <p:nvPr/>
          </p:nvSpPr>
          <p:spPr bwMode="auto">
            <a:xfrm>
              <a:off x="3792" y="1536"/>
              <a:ext cx="172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latin typeface="Arial" pitchFamily="-65" charset="0"/>
                </a:rPr>
                <a:t>Slow Positrons ~200 eV</a:t>
              </a:r>
            </a:p>
          </p:txBody>
        </p:sp>
        <p:sp>
          <p:nvSpPr>
            <p:cNvPr id="305160" name="Line 8"/>
            <p:cNvSpPr>
              <a:spLocks noChangeShapeType="1"/>
            </p:cNvSpPr>
            <p:nvPr/>
          </p:nvSpPr>
          <p:spPr bwMode="auto">
            <a:xfrm flipH="1" flipV="1">
              <a:off x="1296" y="2928"/>
              <a:ext cx="240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161" name="Text Box 9"/>
            <p:cNvSpPr txBox="1">
              <a:spLocks noChangeArrowheads="1"/>
            </p:cNvSpPr>
            <p:nvPr/>
          </p:nvSpPr>
          <p:spPr bwMode="auto">
            <a:xfrm>
              <a:off x="3734" y="3143"/>
              <a:ext cx="149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latin typeface="Arial" pitchFamily="-65" charset="0"/>
                </a:rPr>
                <a:t>Secondary electrons</a:t>
              </a:r>
            </a:p>
          </p:txBody>
        </p:sp>
        <p:sp>
          <p:nvSpPr>
            <p:cNvPr id="305162" name="Line 10"/>
            <p:cNvSpPr>
              <a:spLocks noChangeShapeType="1"/>
            </p:cNvSpPr>
            <p:nvPr/>
          </p:nvSpPr>
          <p:spPr bwMode="auto">
            <a:xfrm flipH="1" flipV="1">
              <a:off x="624" y="3120"/>
              <a:ext cx="48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163" name="Text Box 11"/>
            <p:cNvSpPr txBox="1">
              <a:spLocks noChangeArrowheads="1"/>
            </p:cNvSpPr>
            <p:nvPr/>
          </p:nvSpPr>
          <p:spPr bwMode="auto">
            <a:xfrm>
              <a:off x="614" y="3671"/>
              <a:ext cx="262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latin typeface="Arial" pitchFamily="-65" charset="0"/>
                </a:rPr>
                <a:t>Annihilation photons (STOP SIGNAL)</a:t>
              </a:r>
            </a:p>
          </p:txBody>
        </p:sp>
        <p:sp>
          <p:nvSpPr>
            <p:cNvPr id="305164" name="Line 12"/>
            <p:cNvSpPr>
              <a:spLocks noChangeShapeType="1"/>
            </p:cNvSpPr>
            <p:nvPr/>
          </p:nvSpPr>
          <p:spPr bwMode="auto">
            <a:xfrm>
              <a:off x="576" y="2160"/>
              <a:ext cx="96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165" name="Text Box 13"/>
            <p:cNvSpPr txBox="1">
              <a:spLocks noChangeArrowheads="1"/>
            </p:cNvSpPr>
            <p:nvPr/>
          </p:nvSpPr>
          <p:spPr bwMode="auto">
            <a:xfrm>
              <a:off x="432" y="1872"/>
              <a:ext cx="63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pitchFamily="-65" charset="0"/>
                </a:rPr>
                <a:t>Sample</a:t>
              </a:r>
            </a:p>
          </p:txBody>
        </p:sp>
        <p:sp>
          <p:nvSpPr>
            <p:cNvPr id="305166" name="Line 14"/>
            <p:cNvSpPr>
              <a:spLocks noChangeShapeType="1"/>
            </p:cNvSpPr>
            <p:nvPr/>
          </p:nvSpPr>
          <p:spPr bwMode="auto">
            <a:xfrm flipH="1">
              <a:off x="960" y="2064"/>
              <a:ext cx="480" cy="6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167" name="Text Box 15"/>
            <p:cNvSpPr txBox="1">
              <a:spLocks noChangeArrowheads="1"/>
            </p:cNvSpPr>
            <p:nvPr/>
          </p:nvSpPr>
          <p:spPr bwMode="auto">
            <a:xfrm>
              <a:off x="1248" y="1680"/>
              <a:ext cx="1626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pitchFamily="-65" charset="0"/>
                </a:rPr>
                <a:t>Acceleration Electrode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pitchFamily="-65" charset="0"/>
                </a:rPr>
                <a:t>1-20 kV</a:t>
              </a:r>
            </a:p>
          </p:txBody>
        </p:sp>
        <p:sp>
          <p:nvSpPr>
            <p:cNvPr id="305168" name="Line 16"/>
            <p:cNvSpPr>
              <a:spLocks noChangeShapeType="1"/>
            </p:cNvSpPr>
            <p:nvPr/>
          </p:nvSpPr>
          <p:spPr bwMode="auto">
            <a:xfrm flipH="1">
              <a:off x="2688" y="2064"/>
              <a:ext cx="115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169" name="Text Box 17"/>
            <p:cNvSpPr txBox="1">
              <a:spLocks noChangeArrowheads="1"/>
            </p:cNvSpPr>
            <p:nvPr/>
          </p:nvSpPr>
          <p:spPr bwMode="auto">
            <a:xfrm>
              <a:off x="3830" y="1895"/>
              <a:ext cx="1250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latin typeface="Arial" pitchFamily="-65" charset="0"/>
                </a:rPr>
                <a:t>Deflection Plates</a:t>
              </a:r>
            </a:p>
          </p:txBody>
        </p:sp>
        <p:sp>
          <p:nvSpPr>
            <p:cNvPr id="305170" name="Line 18"/>
            <p:cNvSpPr>
              <a:spLocks noChangeShapeType="1"/>
            </p:cNvSpPr>
            <p:nvPr/>
          </p:nvSpPr>
          <p:spPr bwMode="auto">
            <a:xfrm flipH="1">
              <a:off x="1872" y="2112"/>
              <a:ext cx="192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171" name="Line 19"/>
            <p:cNvSpPr>
              <a:spLocks noChangeShapeType="1"/>
            </p:cNvSpPr>
            <p:nvPr/>
          </p:nvSpPr>
          <p:spPr bwMode="auto">
            <a:xfrm flipH="1">
              <a:off x="2064" y="2736"/>
              <a:ext cx="201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172" name="Text Box 20"/>
            <p:cNvSpPr txBox="1">
              <a:spLocks noChangeArrowheads="1"/>
            </p:cNvSpPr>
            <p:nvPr/>
          </p:nvSpPr>
          <p:spPr bwMode="auto">
            <a:xfrm>
              <a:off x="4118" y="2615"/>
              <a:ext cx="168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latin typeface="Arial" pitchFamily="-65" charset="0"/>
                </a:rPr>
                <a:t>MCP (START SIGNAL)</a:t>
              </a:r>
            </a:p>
          </p:txBody>
        </p:sp>
      </p:grpSp>
      <p:pic>
        <p:nvPicPr>
          <p:cNvPr id="305173" name="Picture 2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4876800" y="10668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5174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4038600"/>
            <a:ext cx="1143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5175" name="Rectangle 2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685800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hlink"/>
                </a:solidFill>
              </a:rPr>
              <a:t>PALS technique 2</a:t>
            </a:r>
            <a:r>
              <a:rPr lang="en-US" sz="2400">
                <a:solidFill>
                  <a:srgbClr val="FF0080"/>
                </a:solidFill>
              </a:rPr>
              <a:t>: </a:t>
            </a:r>
            <a:r>
              <a:rPr lang="en-US" sz="2400">
                <a:solidFill>
                  <a:srgbClr val="000080"/>
                </a:solidFill>
              </a:rPr>
              <a:t>S</a:t>
            </a:r>
            <a:r>
              <a:rPr lang="en-US" sz="2400">
                <a:solidFill>
                  <a:srgbClr val="FF0080"/>
                </a:solidFill>
              </a:rPr>
              <a:t>econdary </a:t>
            </a:r>
            <a:r>
              <a:rPr lang="en-US" sz="2400">
                <a:solidFill>
                  <a:srgbClr val="000080"/>
                </a:solidFill>
              </a:rPr>
              <a:t>E</a:t>
            </a:r>
            <a:r>
              <a:rPr lang="en-US" sz="2400">
                <a:solidFill>
                  <a:srgbClr val="FF0080"/>
                </a:solidFill>
              </a:rPr>
              <a:t>lectron</a:t>
            </a:r>
            <a:r>
              <a:rPr lang="en-US" sz="2400">
                <a:solidFill>
                  <a:srgbClr val="000080"/>
                </a:solidFill>
              </a:rPr>
              <a:t> E</a:t>
            </a:r>
            <a:r>
              <a:rPr lang="en-US" sz="2400">
                <a:solidFill>
                  <a:srgbClr val="FF0080"/>
                </a:solidFill>
              </a:rPr>
              <a:t>mission </a:t>
            </a:r>
            <a:r>
              <a:rPr lang="en-US" sz="2400">
                <a:solidFill>
                  <a:srgbClr val="000080"/>
                </a:solidFill>
              </a:rPr>
              <a:t>D</a:t>
            </a:r>
            <a:r>
              <a:rPr lang="en-US" sz="2400">
                <a:solidFill>
                  <a:srgbClr val="FF0080"/>
                </a:solidFill>
              </a:rPr>
              <a:t>etector </a:t>
            </a:r>
          </a:p>
        </p:txBody>
      </p:sp>
      <p:sp>
        <p:nvSpPr>
          <p:cNvPr id="305177" name="Text Box 25"/>
          <p:cNvSpPr txBox="1">
            <a:spLocks noChangeArrowheads="1"/>
          </p:cNvSpPr>
          <p:nvPr/>
        </p:nvSpPr>
        <p:spPr bwMode="auto">
          <a:xfrm>
            <a:off x="533400" y="3124200"/>
            <a:ext cx="4732338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Simulation of SEED extraction optics:</a:t>
            </a:r>
          </a:p>
        </p:txBody>
      </p:sp>
      <p:sp>
        <p:nvSpPr>
          <p:cNvPr id="305178" name="Text Box 26"/>
          <p:cNvSpPr txBox="1">
            <a:spLocks noChangeArrowheads="1"/>
          </p:cNvSpPr>
          <p:nvPr/>
        </p:nvSpPr>
        <p:spPr bwMode="auto">
          <a:xfrm>
            <a:off x="7908925" y="919163"/>
            <a:ext cx="738188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BaF</a:t>
            </a:r>
            <a:r>
              <a:rPr lang="en-US" sz="2000" baseline="-25000"/>
              <a:t>2</a:t>
            </a:r>
            <a:endParaRPr lang="en-US" sz="2000"/>
          </a:p>
        </p:txBody>
      </p:sp>
      <p:pic>
        <p:nvPicPr>
          <p:cNvPr id="305181" name="Picture 29" descr="\\CERNHOME03.CERN.CH\Desktop_G\gninenko\SERGEI GNINENKO\PALS%20b8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1066800"/>
            <a:ext cx="3124200" cy="2054225"/>
          </a:xfrm>
          <a:prstGeom prst="rect">
            <a:avLst/>
          </a:prstGeom>
          <a:noFill/>
        </p:spPr>
      </p:pic>
      <p:sp>
        <p:nvSpPr>
          <p:cNvPr id="305182" name="Rectangle 30"/>
          <p:cNvSpPr>
            <a:spLocks noChangeArrowheads="1"/>
          </p:cNvSpPr>
          <p:nvPr/>
        </p:nvSpPr>
        <p:spPr bwMode="auto">
          <a:xfrm>
            <a:off x="381000" y="533400"/>
            <a:ext cx="8763000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0080"/>
                </a:solidFill>
              </a:rPr>
              <a:t>START</a:t>
            </a:r>
            <a:r>
              <a:rPr lang="en-US" sz="2000">
                <a:solidFill>
                  <a:srgbClr val="FF0080"/>
                </a:solidFill>
              </a:rPr>
              <a:t>: secondary electrons, </a:t>
            </a:r>
            <a:r>
              <a:rPr lang="en-US" sz="2000">
                <a:solidFill>
                  <a:srgbClr val="000080"/>
                </a:solidFill>
              </a:rPr>
              <a:t>STOP</a:t>
            </a:r>
            <a:r>
              <a:rPr lang="en-US" sz="2000">
                <a:solidFill>
                  <a:srgbClr val="FF0080"/>
                </a:solidFill>
              </a:rPr>
              <a:t>: annihilation gammas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6868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-65" charset="2"/>
              <a:buChar char="§"/>
            </a:pP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Today’s  Microelectronics needs: 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None/>
            </a:pPr>
            <a:r>
              <a:rPr lang="en-US" sz="1800">
                <a:solidFill>
                  <a:srgbClr val="408000"/>
                </a:solidFill>
                <a:latin typeface="Comic Sans MS" pitchFamily="-65" charset="0"/>
              </a:rPr>
              <a:t>-smaller and faster devices ,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None/>
            </a:pPr>
            <a:r>
              <a:rPr lang="en-US" sz="1800">
                <a:solidFill>
                  <a:srgbClr val="408000"/>
                </a:solidFill>
                <a:latin typeface="Comic Sans MS" pitchFamily="-65" charset="0"/>
              </a:rPr>
              <a:t> -reduction of transistor gate delays</a:t>
            </a: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Char char="§"/>
            </a:pP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The signal propagation delay: 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None/>
            </a:pP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- </a:t>
            </a:r>
            <a:r>
              <a:rPr lang="en-US" sz="1800">
                <a:solidFill>
                  <a:srgbClr val="408000"/>
                </a:solidFill>
                <a:latin typeface="Comic Sans MS" pitchFamily="-65" charset="0"/>
              </a:rPr>
              <a:t>RC delay , R interconnect resistance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None/>
            </a:pPr>
            <a:r>
              <a:rPr lang="en-US" sz="1800">
                <a:solidFill>
                  <a:srgbClr val="408000"/>
                </a:solidFill>
                <a:latin typeface="Comic Sans MS" pitchFamily="-65" charset="0"/>
              </a:rPr>
              <a:t> - C interlayer dielectric capacitance</a:t>
            </a: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Char char="§"/>
            </a:pP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  Industry: replacement traditional SiO2 dielectrics(k=4)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None/>
            </a:pP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    with </a:t>
            </a:r>
            <a:r>
              <a:rPr lang="en-US" sz="1800">
                <a:solidFill>
                  <a:srgbClr val="408000"/>
                </a:solidFill>
                <a:latin typeface="Comic Sans MS" pitchFamily="-65" charset="0"/>
              </a:rPr>
              <a:t>lower-dielectric constant (low-k) materials</a:t>
            </a:r>
            <a:endParaRPr lang="en-US" sz="1800">
              <a:solidFill>
                <a:srgbClr val="000080"/>
              </a:solidFill>
              <a:latin typeface="Comic Sans MS" pitchFamily="-65" charset="0"/>
            </a:endParaRPr>
          </a:p>
          <a:p>
            <a:pPr eaLnBrk="1" hangingPunct="1">
              <a:spcBef>
                <a:spcPct val="50000"/>
              </a:spcBef>
              <a:buFont typeface="Wingdings" pitchFamily="-65" charset="2"/>
              <a:buChar char="§"/>
            </a:pP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  Candidates for k=2.0-3.5: 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None/>
            </a:pP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 </a:t>
            </a:r>
            <a:r>
              <a:rPr lang="en-US" sz="1800">
                <a:solidFill>
                  <a:srgbClr val="408000"/>
                </a:solidFill>
                <a:latin typeface="Comic Sans MS" pitchFamily="-65" charset="0"/>
              </a:rPr>
              <a:t>- organic and inorganic polymers,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None/>
            </a:pPr>
            <a:r>
              <a:rPr lang="en-US" sz="1800">
                <a:solidFill>
                  <a:srgbClr val="408000"/>
                </a:solidFill>
                <a:latin typeface="Comic Sans MS" pitchFamily="-65" charset="0"/>
              </a:rPr>
              <a:t>  -  nanoporous SiO2, etc.</a:t>
            </a:r>
          </a:p>
          <a:p>
            <a:pPr eaLnBrk="1" hangingPunct="1">
              <a:spcBef>
                <a:spcPct val="50000"/>
              </a:spcBef>
              <a:buFont typeface="Wingdings" pitchFamily="-65" charset="2"/>
              <a:buNone/>
            </a:pPr>
            <a:r>
              <a:rPr lang="en-US" sz="1800">
                <a:solidFill>
                  <a:srgbClr val="000080"/>
                </a:solidFill>
                <a:latin typeface="Comic Sans MS" pitchFamily="-65" charset="0"/>
              </a:rPr>
              <a:t> Large pores will be necessary to go down    to k~1.0 (air)</a:t>
            </a:r>
            <a:r>
              <a:rPr lang="en-US" sz="1800">
                <a:solidFill>
                  <a:schemeClr val="bg1"/>
                </a:solidFill>
                <a:latin typeface="Comic Sans MS" pitchFamily="-65" charset="0"/>
              </a:rPr>
              <a:t>porosimetry </a:t>
            </a:r>
          </a:p>
          <a:p>
            <a:pPr lvl="1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  </a:t>
            </a:r>
            <a:endParaRPr lang="en-US" sz="2000">
              <a:solidFill>
                <a:srgbClr val="000080"/>
              </a:solidFill>
              <a:latin typeface="Comic Sans MS" pitchFamily="-65" charset="0"/>
            </a:endParaRP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304800"/>
          </a:xfrm>
        </p:spPr>
        <p:txBody>
          <a:bodyPr/>
          <a:lstStyle/>
          <a:p>
            <a:r>
              <a:rPr lang="en-US" sz="2000">
                <a:solidFill>
                  <a:srgbClr val="FF0080"/>
                </a:solidFill>
              </a:rPr>
              <a:t>Application to Nanoporous films</a:t>
            </a:r>
            <a:r>
              <a:rPr lang="en-US"/>
              <a:t> </a:t>
            </a:r>
          </a:p>
        </p:txBody>
      </p:sp>
      <p:pic>
        <p:nvPicPr>
          <p:cNvPr id="308229" name="Picture 5" descr="Snapshot 2007-04-26 #175982.jpg                                00073AE0_Macdisk 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914400"/>
            <a:ext cx="4724400" cy="3024188"/>
          </a:xfrm>
          <a:prstGeom prst="rect">
            <a:avLst/>
          </a:prstGeom>
          <a:noFill/>
        </p:spPr>
      </p:pic>
      <p:pic>
        <p:nvPicPr>
          <p:cNvPr id="308230" name="Picture 6" descr="porous_si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781800" y="4572000"/>
            <a:ext cx="1828800" cy="1804988"/>
          </a:xfrm>
          <a:prstGeom prst="rect">
            <a:avLst/>
          </a:prstGeom>
          <a:noFill/>
        </p:spPr>
      </p:pic>
      <p:sp>
        <p:nvSpPr>
          <p:cNvPr id="3082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408000"/>
                </a:solidFill>
              </a:rPr>
              <a:t>The International Roadmap for the Next Generation of Microelectronics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solidFill>
                <a:srgbClr val="FF0000"/>
              </a:solidFill>
              <a:latin typeface="Times" pitchFamily="-65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77200" cy="304800"/>
          </a:xfrm>
        </p:spPr>
        <p:txBody>
          <a:bodyPr/>
          <a:lstStyle/>
          <a:p>
            <a:r>
              <a:rPr lang="en-US" sz="2400">
                <a:solidFill>
                  <a:srgbClr val="000080"/>
                </a:solidFill>
              </a:rPr>
              <a:t>First Results</a:t>
            </a:r>
            <a:r>
              <a:rPr lang="en-US" sz="2400">
                <a:solidFill>
                  <a:srgbClr val="FF0080"/>
                </a:solidFill>
              </a:rPr>
              <a:t> </a:t>
            </a:r>
            <a:r>
              <a:rPr lang="en-US" sz="2400">
                <a:solidFill>
                  <a:srgbClr val="000080"/>
                </a:solidFill>
              </a:rPr>
              <a:t>with SEED</a:t>
            </a:r>
            <a:endParaRPr lang="en-US"/>
          </a:p>
        </p:txBody>
      </p:sp>
      <p:pic>
        <p:nvPicPr>
          <p:cNvPr id="92164" name="Picture 4" descr="porous_si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676400" y="1371600"/>
            <a:ext cx="1466850" cy="2362200"/>
          </a:xfrm>
          <a:prstGeom prst="rect">
            <a:avLst/>
          </a:prstGeom>
          <a:noFill/>
        </p:spPr>
      </p:pic>
      <p:sp>
        <p:nvSpPr>
          <p:cNvPr id="92165" name="AutoShape 5"/>
          <p:cNvSpPr>
            <a:spLocks noChangeArrowheads="1"/>
          </p:cNvSpPr>
          <p:nvPr/>
        </p:nvSpPr>
        <p:spPr bwMode="auto">
          <a:xfrm>
            <a:off x="457200" y="22860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rgbClr val="8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1219200" y="1371600"/>
            <a:ext cx="457200" cy="2362200"/>
          </a:xfrm>
          <a:prstGeom prst="rect">
            <a:avLst/>
          </a:prstGeom>
          <a:solidFill>
            <a:srgbClr val="969696"/>
          </a:solidFill>
          <a:ln w="9525">
            <a:solidFill>
              <a:srgbClr val="8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2819400" y="1371600"/>
            <a:ext cx="457200" cy="2362200"/>
          </a:xfrm>
          <a:prstGeom prst="rect">
            <a:avLst/>
          </a:prstGeom>
          <a:solidFill>
            <a:srgbClr val="969696"/>
          </a:solidFill>
          <a:ln w="9525">
            <a:solidFill>
              <a:srgbClr val="8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2168" name="Object 8"/>
          <p:cNvGraphicFramePr>
            <a:graphicFrameLocks noChangeAspect="1"/>
          </p:cNvGraphicFramePr>
          <p:nvPr/>
        </p:nvGraphicFramePr>
        <p:xfrm>
          <a:off x="5214938" y="914400"/>
          <a:ext cx="3929062" cy="2944813"/>
        </p:xfrm>
        <a:graphic>
          <a:graphicData uri="http://schemas.openxmlformats.org/presentationml/2006/ole">
            <p:oleObj spid="_x0000_s92168" name="Document" r:id="rId5" imgW="3928872" imgH="2944368" progId="Word.Document.8">
              <p:embed/>
            </p:oleObj>
          </a:graphicData>
        </a:graphic>
      </p:graphicFrame>
      <p:graphicFrame>
        <p:nvGraphicFramePr>
          <p:cNvPr id="92169" name="Object 9"/>
          <p:cNvGraphicFramePr>
            <a:graphicFrameLocks noChangeAspect="1"/>
          </p:cNvGraphicFramePr>
          <p:nvPr/>
        </p:nvGraphicFramePr>
        <p:xfrm>
          <a:off x="0" y="3962400"/>
          <a:ext cx="4457700" cy="2659063"/>
        </p:xfrm>
        <a:graphic>
          <a:graphicData uri="http://schemas.openxmlformats.org/presentationml/2006/ole">
            <p:oleObj spid="_x0000_s92169" name="Document" r:id="rId6" imgW="5715000" imgH="3410712" progId="Word.Document.8">
              <p:embed/>
            </p:oleObj>
          </a:graphicData>
        </a:graphic>
      </p:graphicFrame>
      <p:graphicFrame>
        <p:nvGraphicFramePr>
          <p:cNvPr id="92170" name="Object 10"/>
          <p:cNvGraphicFramePr>
            <a:graphicFrameLocks noChangeAspect="1"/>
          </p:cNvGraphicFramePr>
          <p:nvPr/>
        </p:nvGraphicFramePr>
        <p:xfrm>
          <a:off x="5410200" y="3657600"/>
          <a:ext cx="3506788" cy="2630488"/>
        </p:xfrm>
        <a:graphic>
          <a:graphicData uri="http://schemas.openxmlformats.org/presentationml/2006/ole">
            <p:oleObj spid="_x0000_s92170" name="Document" r:id="rId7" imgW="5334000" imgH="4002024" progId="Word.Document.8">
              <p:embed/>
            </p:oleObj>
          </a:graphicData>
        </a:graphic>
      </p:graphicFrame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838200" y="6511925"/>
            <a:ext cx="3022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PALS 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spectra at different energies</a:t>
            </a:r>
            <a:endParaRPr lang="en-US" sz="1200"/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>
            <a:off x="4191000" y="5257800"/>
            <a:ext cx="1447800" cy="0"/>
          </a:xfrm>
          <a:prstGeom prst="line">
            <a:avLst/>
          </a:prstGeom>
          <a:noFill/>
          <a:ln w="19050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6172200" y="6321425"/>
            <a:ext cx="2252663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Pore size distribution</a:t>
            </a:r>
          </a:p>
          <a:p>
            <a:endParaRPr lang="en-US" sz="1200"/>
          </a:p>
        </p:txBody>
      </p:sp>
      <p:sp>
        <p:nvSpPr>
          <p:cNvPr id="92177" name="Text Box 17"/>
          <p:cNvSpPr txBox="1">
            <a:spLocks noChangeArrowheads="1"/>
          </p:cNvSpPr>
          <p:nvPr/>
        </p:nvSpPr>
        <p:spPr bwMode="auto">
          <a:xfrm>
            <a:off x="457200" y="1828800"/>
            <a:ext cx="6858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80"/>
                </a:solidFill>
              </a:rPr>
              <a:t>е+</a:t>
            </a:r>
            <a:endParaRPr lang="en-US" sz="1200"/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7467600" y="4343400"/>
            <a:ext cx="8810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r~10 </a:t>
            </a:r>
            <a:r>
              <a:rPr lang="en-US">
                <a:solidFill>
                  <a:srgbClr val="FF0000"/>
                </a:solidFill>
                <a:latin typeface="Times" pitchFamily="-65" charset="0"/>
              </a:rPr>
              <a:t>Å</a:t>
            </a:r>
          </a:p>
          <a:p>
            <a:r>
              <a:rPr lang="en-US">
                <a:solidFill>
                  <a:srgbClr val="FF0000"/>
                </a:solidFill>
                <a:latin typeface="Times" pitchFamily="-65" charset="0"/>
              </a:rPr>
              <a:t>k~2.7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92179" name="Text Box 19"/>
          <p:cNvSpPr txBox="1">
            <a:spLocks noChangeArrowheads="1"/>
          </p:cNvSpPr>
          <p:nvPr/>
        </p:nvSpPr>
        <p:spPr bwMode="auto">
          <a:xfrm>
            <a:off x="0" y="1143000"/>
            <a:ext cx="1158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capping layer</a:t>
            </a:r>
          </a:p>
          <a:p>
            <a:r>
              <a:rPr lang="en-US" sz="1200"/>
              <a:t> ~300</a:t>
            </a:r>
            <a:r>
              <a:rPr lang="en-US" sz="1200">
                <a:latin typeface="Times" pitchFamily="-65" charset="0"/>
              </a:rPr>
              <a:t>Å</a:t>
            </a:r>
            <a:endParaRPr lang="en-US" sz="1200"/>
          </a:p>
        </p:txBody>
      </p:sp>
      <p:sp>
        <p:nvSpPr>
          <p:cNvPr id="92181" name="Rectangle 21"/>
          <p:cNvSpPr>
            <a:spLocks noChangeArrowheads="1"/>
          </p:cNvSpPr>
          <p:nvPr/>
        </p:nvSpPr>
        <p:spPr bwMode="auto">
          <a:xfrm>
            <a:off x="228600" y="304800"/>
            <a:ext cx="8915400" cy="727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0080"/>
                </a:solidFill>
              </a:rPr>
              <a:t> </a:t>
            </a:r>
            <a:r>
              <a:rPr lang="en-US" sz="2000">
                <a:solidFill>
                  <a:srgbClr val="000080"/>
                </a:solidFill>
              </a:rPr>
              <a:t>on nanoporous low - k dielectrics films from Microelectronics</a:t>
            </a:r>
            <a:r>
              <a:rPr lang="en-US" sz="2000">
                <a:solidFill>
                  <a:srgbClr val="FF0080"/>
                </a:solidFill>
              </a:rPr>
              <a:t>: </a:t>
            </a:r>
          </a:p>
          <a:p>
            <a:pPr algn="ctr"/>
            <a:r>
              <a:rPr lang="en-US" sz="2000">
                <a:solidFill>
                  <a:srgbClr val="408000"/>
                </a:solidFill>
              </a:rPr>
              <a:t>thickness</a:t>
            </a:r>
            <a:r>
              <a:rPr lang="en-US" sz="2000">
                <a:solidFill>
                  <a:schemeClr val="accent2"/>
                </a:solidFill>
              </a:rPr>
              <a:t> </a:t>
            </a:r>
            <a:r>
              <a:rPr lang="en-US" sz="2000">
                <a:solidFill>
                  <a:srgbClr val="FF0080"/>
                </a:solidFill>
              </a:rPr>
              <a:t>and </a:t>
            </a:r>
            <a:r>
              <a:rPr lang="en-US" sz="2000">
                <a:solidFill>
                  <a:srgbClr val="408000"/>
                </a:solidFill>
              </a:rPr>
              <a:t>structure</a:t>
            </a:r>
            <a:r>
              <a:rPr lang="en-US" sz="2000">
                <a:solidFill>
                  <a:srgbClr val="FF0080"/>
                </a:solidFill>
              </a:rPr>
              <a:t> of the internal layer are difficult  to probe </a:t>
            </a:r>
          </a:p>
        </p:txBody>
      </p:sp>
      <p:sp>
        <p:nvSpPr>
          <p:cNvPr id="92182" name="Line 22"/>
          <p:cNvSpPr>
            <a:spLocks noChangeShapeType="1"/>
          </p:cNvSpPr>
          <p:nvPr/>
        </p:nvSpPr>
        <p:spPr bwMode="auto">
          <a:xfrm>
            <a:off x="2286000" y="3810000"/>
            <a:ext cx="0" cy="1143000"/>
          </a:xfrm>
          <a:prstGeom prst="line">
            <a:avLst/>
          </a:prstGeom>
          <a:noFill/>
          <a:ln w="2857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3" name="Text Box 23"/>
          <p:cNvSpPr txBox="1">
            <a:spLocks noChangeArrowheads="1"/>
          </p:cNvSpPr>
          <p:nvPr/>
        </p:nvSpPr>
        <p:spPr bwMode="auto">
          <a:xfrm>
            <a:off x="1295400" y="963613"/>
            <a:ext cx="198596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~1000 </a:t>
            </a:r>
            <a:r>
              <a:rPr lang="en-US" sz="2000">
                <a:solidFill>
                  <a:srgbClr val="FF0000"/>
                </a:solidFill>
                <a:latin typeface="Times" pitchFamily="-65" charset="0"/>
              </a:rPr>
              <a:t>Å</a:t>
            </a:r>
            <a:r>
              <a:rPr lang="en-US" sz="2400">
                <a:solidFill>
                  <a:srgbClr val="FF0000"/>
                </a:solidFill>
                <a:latin typeface="Times" pitchFamily="-65" charset="0"/>
              </a:rPr>
              <a:t> thick</a:t>
            </a:r>
            <a:endParaRPr lang="en-US" sz="2000">
              <a:solidFill>
                <a:srgbClr val="FF0000"/>
              </a:solidFill>
              <a:latin typeface="Times" pitchFamily="-65" charset="0"/>
            </a:endParaRPr>
          </a:p>
        </p:txBody>
      </p:sp>
      <p:sp>
        <p:nvSpPr>
          <p:cNvPr id="92184" name="Text Box 24"/>
          <p:cNvSpPr txBox="1">
            <a:spLocks noChangeArrowheads="1"/>
          </p:cNvSpPr>
          <p:nvPr/>
        </p:nvSpPr>
        <p:spPr bwMode="auto">
          <a:xfrm>
            <a:off x="838200" y="5816600"/>
            <a:ext cx="687388" cy="314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1 keV</a:t>
            </a:r>
            <a:endParaRPr lang="en-US"/>
          </a:p>
        </p:txBody>
      </p:sp>
      <p:sp>
        <p:nvSpPr>
          <p:cNvPr id="92185" name="Text Box 25"/>
          <p:cNvSpPr txBox="1">
            <a:spLocks noChangeArrowheads="1"/>
          </p:cNvSpPr>
          <p:nvPr/>
        </p:nvSpPr>
        <p:spPr bwMode="auto">
          <a:xfrm>
            <a:off x="2209800" y="5283200"/>
            <a:ext cx="687388" cy="314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80"/>
                </a:solidFill>
              </a:rPr>
              <a:t>3 keV</a:t>
            </a:r>
            <a:endParaRPr lang="en-US"/>
          </a:p>
        </p:txBody>
      </p:sp>
      <p:sp>
        <p:nvSpPr>
          <p:cNvPr id="92186" name="Text Box 26"/>
          <p:cNvSpPr txBox="1">
            <a:spLocks noChangeArrowheads="1"/>
          </p:cNvSpPr>
          <p:nvPr/>
        </p:nvSpPr>
        <p:spPr bwMode="auto">
          <a:xfrm>
            <a:off x="7239000" y="1752600"/>
            <a:ext cx="919163" cy="600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Typical</a:t>
            </a:r>
          </a:p>
          <a:p>
            <a:r>
              <a:rPr lang="en-US"/>
              <a:t>spectra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8000FF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77200" cy="3810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</a:rPr>
              <a:t>Comparison of PALS spectra </a:t>
            </a:r>
            <a:endParaRPr lang="en-US"/>
          </a:p>
        </p:txBody>
      </p:sp>
      <p:graphicFrame>
        <p:nvGraphicFramePr>
          <p:cNvPr id="94227" name="Object 19"/>
          <p:cNvGraphicFramePr>
            <a:graphicFrameLocks noChangeAspect="1"/>
          </p:cNvGraphicFramePr>
          <p:nvPr/>
        </p:nvGraphicFramePr>
        <p:xfrm>
          <a:off x="838200" y="838200"/>
          <a:ext cx="4267200" cy="2895600"/>
        </p:xfrm>
        <a:graphic>
          <a:graphicData uri="http://schemas.openxmlformats.org/presentationml/2006/ole">
            <p:oleObj spid="_x0000_s94227" name="Document" r:id="rId3" imgW="5486400" imgH="3066288" progId="Word.Document.8">
              <p:embed/>
            </p:oleObj>
          </a:graphicData>
        </a:graphic>
      </p:graphicFrame>
      <p:graphicFrame>
        <p:nvGraphicFramePr>
          <p:cNvPr id="94228" name="Object 20"/>
          <p:cNvGraphicFramePr>
            <a:graphicFrameLocks noChangeAspect="1"/>
          </p:cNvGraphicFramePr>
          <p:nvPr/>
        </p:nvGraphicFramePr>
        <p:xfrm>
          <a:off x="5181600" y="990600"/>
          <a:ext cx="3462338" cy="2497138"/>
        </p:xfrm>
        <a:graphic>
          <a:graphicData uri="http://schemas.openxmlformats.org/presentationml/2006/ole">
            <p:oleObj spid="_x0000_s94228" name="Document" r:id="rId4" imgW="5705856" imgH="3566160" progId="Word.Document.8">
              <p:embed/>
            </p:oleObj>
          </a:graphicData>
        </a:graphic>
      </p:graphicFrame>
      <p:graphicFrame>
        <p:nvGraphicFramePr>
          <p:cNvPr id="94229" name="Object 21"/>
          <p:cNvGraphicFramePr>
            <a:graphicFrameLocks noChangeAspect="1"/>
          </p:cNvGraphicFramePr>
          <p:nvPr/>
        </p:nvGraphicFramePr>
        <p:xfrm>
          <a:off x="914400" y="3505200"/>
          <a:ext cx="4191000" cy="2716213"/>
        </p:xfrm>
        <a:graphic>
          <a:graphicData uri="http://schemas.openxmlformats.org/presentationml/2006/ole">
            <p:oleObj spid="_x0000_s94229" name="Document" r:id="rId5" imgW="5705856" imgH="3334512" progId="Word.Document.8">
              <p:embed/>
            </p:oleObj>
          </a:graphicData>
        </a:graphic>
      </p:graphicFrame>
      <p:graphicFrame>
        <p:nvGraphicFramePr>
          <p:cNvPr id="94230" name="Object 22"/>
          <p:cNvGraphicFramePr>
            <a:graphicFrameLocks noChangeAspect="1"/>
          </p:cNvGraphicFramePr>
          <p:nvPr/>
        </p:nvGraphicFramePr>
        <p:xfrm>
          <a:off x="5181600" y="3581400"/>
          <a:ext cx="3386138" cy="2371725"/>
        </p:xfrm>
        <a:graphic>
          <a:graphicData uri="http://schemas.openxmlformats.org/presentationml/2006/ole">
            <p:oleObj spid="_x0000_s94230" name="Document" r:id="rId6" imgW="5705856" imgH="3566160" progId="Word.Document.8">
              <p:embed/>
            </p:oleObj>
          </a:graphicData>
        </a:graphic>
      </p:graphicFrame>
      <p:sp>
        <p:nvSpPr>
          <p:cNvPr id="94231" name="Text Box 23"/>
          <p:cNvSpPr txBox="1">
            <a:spLocks noChangeArrowheads="1"/>
          </p:cNvSpPr>
          <p:nvPr/>
        </p:nvSpPr>
        <p:spPr bwMode="auto">
          <a:xfrm>
            <a:off x="1524000" y="1371600"/>
            <a:ext cx="1600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Kapton ~400 ps</a:t>
            </a:r>
            <a:endParaRPr lang="en-US" sz="1400"/>
          </a:p>
          <a:p>
            <a:endParaRPr lang="en-US" sz="1400"/>
          </a:p>
        </p:txBody>
      </p:sp>
      <p:sp>
        <p:nvSpPr>
          <p:cNvPr id="94232" name="Text Box 24"/>
          <p:cNvSpPr txBox="1">
            <a:spLocks noChangeArrowheads="1"/>
          </p:cNvSpPr>
          <p:nvPr/>
        </p:nvSpPr>
        <p:spPr bwMode="auto">
          <a:xfrm>
            <a:off x="2209800" y="5410200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Low-k Si : ~40 ns</a:t>
            </a:r>
            <a:endParaRPr lang="en-US" sz="1200"/>
          </a:p>
        </p:txBody>
      </p:sp>
      <p:sp>
        <p:nvSpPr>
          <p:cNvPr id="94233" name="Text Box 25"/>
          <p:cNvSpPr txBox="1">
            <a:spLocks noChangeArrowheads="1"/>
          </p:cNvSpPr>
          <p:nvPr/>
        </p:nvSpPr>
        <p:spPr bwMode="auto">
          <a:xfrm>
            <a:off x="990600" y="6172200"/>
            <a:ext cx="70834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</a:rPr>
              <a:t>Excellent agreement for wide range of positron lifetimes</a:t>
            </a:r>
            <a:endParaRPr lang="en-US" sz="3600">
              <a:solidFill>
                <a:srgbClr val="FF0080"/>
              </a:solidFill>
            </a:endParaRPr>
          </a:p>
        </p:txBody>
      </p:sp>
      <p:sp>
        <p:nvSpPr>
          <p:cNvPr id="94234" name="Text Box 26"/>
          <p:cNvSpPr txBox="1">
            <a:spLocks noChangeArrowheads="1"/>
          </p:cNvSpPr>
          <p:nvPr/>
        </p:nvSpPr>
        <p:spPr bwMode="auto">
          <a:xfrm>
            <a:off x="136525" y="1731963"/>
            <a:ext cx="763588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dense</a:t>
            </a:r>
          </a:p>
        </p:txBody>
      </p:sp>
      <p:sp>
        <p:nvSpPr>
          <p:cNvPr id="94235" name="Text Box 27"/>
          <p:cNvSpPr txBox="1">
            <a:spLocks noChangeArrowheads="1"/>
          </p:cNvSpPr>
          <p:nvPr/>
        </p:nvSpPr>
        <p:spPr bwMode="auto">
          <a:xfrm>
            <a:off x="152400" y="4648200"/>
            <a:ext cx="854075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porous</a:t>
            </a:r>
          </a:p>
        </p:txBody>
      </p: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1447800" y="533400"/>
            <a:ext cx="6237288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Washington Center of Materials Researches (Prof.K.Lynn,Lab)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8000FF"/>
              </a:solidFill>
            </a:endParaRP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77200" cy="3810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</a:rPr>
              <a:t>PALS spectra for degraded polymeric coating </a:t>
            </a:r>
            <a:endParaRPr lang="en-US"/>
          </a:p>
        </p:txBody>
      </p:sp>
      <p:graphicFrame>
        <p:nvGraphicFramePr>
          <p:cNvPr id="365572" name="Object 4"/>
          <p:cNvGraphicFramePr>
            <a:graphicFrameLocks noChangeAspect="1"/>
          </p:cNvGraphicFramePr>
          <p:nvPr/>
        </p:nvGraphicFramePr>
        <p:xfrm>
          <a:off x="228600" y="762000"/>
          <a:ext cx="5105400" cy="3463925"/>
        </p:xfrm>
        <a:graphic>
          <a:graphicData uri="http://schemas.openxmlformats.org/presentationml/2006/ole">
            <p:oleObj spid="_x0000_s398338" name="Document" r:id="rId3" imgW="5486400" imgH="3066288" progId="Word.Document.8">
              <p:embed/>
            </p:oleObj>
          </a:graphicData>
        </a:graphic>
      </p:graphicFrame>
      <p:sp>
        <p:nvSpPr>
          <p:cNvPr id="365576" name="Text Box 8"/>
          <p:cNvSpPr txBox="1">
            <a:spLocks noChangeArrowheads="1"/>
          </p:cNvSpPr>
          <p:nvPr/>
        </p:nvSpPr>
        <p:spPr bwMode="auto">
          <a:xfrm>
            <a:off x="1143000" y="1295400"/>
            <a:ext cx="1600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hlink"/>
                </a:solidFill>
              </a:rPr>
              <a:t>Polymeric</a:t>
            </a:r>
          </a:p>
          <a:p>
            <a:r>
              <a:rPr lang="en-US" sz="1200">
                <a:solidFill>
                  <a:schemeClr val="hlink"/>
                </a:solidFill>
              </a:rPr>
              <a:t>coating ~400 ps</a:t>
            </a:r>
            <a:endParaRPr lang="en-US" sz="1400"/>
          </a:p>
        </p:txBody>
      </p:sp>
      <p:graphicFrame>
        <p:nvGraphicFramePr>
          <p:cNvPr id="365582" name="Object 14"/>
          <p:cNvGraphicFramePr>
            <a:graphicFrameLocks noChangeAspect="1"/>
          </p:cNvGraphicFramePr>
          <p:nvPr/>
        </p:nvGraphicFramePr>
        <p:xfrm>
          <a:off x="914400" y="4165600"/>
          <a:ext cx="4038600" cy="2692400"/>
        </p:xfrm>
        <a:graphic>
          <a:graphicData uri="http://schemas.openxmlformats.org/presentationml/2006/ole">
            <p:oleObj spid="_x0000_s398339" name="Document" r:id="rId4" imgW="5705856" imgH="3566160" progId="Word.Document.8">
              <p:embed/>
            </p:oleObj>
          </a:graphicData>
        </a:graphic>
      </p:graphicFrame>
      <p:pic>
        <p:nvPicPr>
          <p:cNvPr id="365584" name="Picture 16" descr=" Voids.gif                                                      00073AE0&#10;_Macintosh HD                  C0173FB0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3276600"/>
            <a:ext cx="3429000" cy="1103313"/>
          </a:xfrm>
          <a:prstGeom prst="rect">
            <a:avLst/>
          </a:prstGeom>
          <a:noFill/>
        </p:spPr>
      </p:pic>
      <p:sp>
        <p:nvSpPr>
          <p:cNvPr id="365585" name="Rectangle 17"/>
          <p:cNvSpPr>
            <a:spLocks noChangeArrowheads="1"/>
          </p:cNvSpPr>
          <p:nvPr/>
        </p:nvSpPr>
        <p:spPr bwMode="auto">
          <a:xfrm>
            <a:off x="5334000" y="1371600"/>
            <a:ext cx="3429000" cy="990600"/>
          </a:xfrm>
          <a:prstGeom prst="rect">
            <a:avLst/>
          </a:prstGeom>
          <a:solidFill>
            <a:srgbClr val="00C3F4"/>
          </a:solidFill>
          <a:ln w="2857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66CCFF"/>
              </a:solidFill>
            </a:endParaRPr>
          </a:p>
        </p:txBody>
      </p:sp>
      <p:sp>
        <p:nvSpPr>
          <p:cNvPr id="365587" name="AutoShape 19"/>
          <p:cNvSpPr>
            <a:spLocks noChangeArrowheads="1"/>
          </p:cNvSpPr>
          <p:nvPr/>
        </p:nvSpPr>
        <p:spPr bwMode="auto">
          <a:xfrm>
            <a:off x="6858000" y="6096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588" name="Text Box 20"/>
          <p:cNvSpPr txBox="1">
            <a:spLocks noChangeArrowheads="1"/>
          </p:cNvSpPr>
          <p:nvPr/>
        </p:nvSpPr>
        <p:spPr bwMode="auto">
          <a:xfrm>
            <a:off x="7086600" y="762000"/>
            <a:ext cx="468313" cy="37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80"/>
                </a:solidFill>
              </a:rPr>
              <a:t>e+</a:t>
            </a:r>
          </a:p>
        </p:txBody>
      </p:sp>
      <p:sp>
        <p:nvSpPr>
          <p:cNvPr id="365589" name="AutoShape 21"/>
          <p:cNvSpPr>
            <a:spLocks noChangeArrowheads="1"/>
          </p:cNvSpPr>
          <p:nvPr/>
        </p:nvSpPr>
        <p:spPr bwMode="auto">
          <a:xfrm>
            <a:off x="6858000" y="25146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590" name="AutoShape 22"/>
          <p:cNvSpPr>
            <a:spLocks noChangeArrowheads="1"/>
          </p:cNvSpPr>
          <p:nvPr/>
        </p:nvSpPr>
        <p:spPr bwMode="auto">
          <a:xfrm>
            <a:off x="6858000" y="45720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592" name="Text Box 24"/>
          <p:cNvSpPr txBox="1">
            <a:spLocks noChangeArrowheads="1"/>
          </p:cNvSpPr>
          <p:nvPr/>
        </p:nvSpPr>
        <p:spPr bwMode="auto">
          <a:xfrm>
            <a:off x="7086600" y="2667000"/>
            <a:ext cx="468313" cy="37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80"/>
                </a:solidFill>
              </a:rPr>
              <a:t>e+</a:t>
            </a:r>
          </a:p>
        </p:txBody>
      </p:sp>
      <p:sp>
        <p:nvSpPr>
          <p:cNvPr id="365593" name="Text Box 25"/>
          <p:cNvSpPr txBox="1">
            <a:spLocks noChangeArrowheads="1"/>
          </p:cNvSpPr>
          <p:nvPr/>
        </p:nvSpPr>
        <p:spPr bwMode="auto">
          <a:xfrm>
            <a:off x="7086600" y="4648200"/>
            <a:ext cx="468313" cy="37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80"/>
                </a:solidFill>
              </a:rPr>
              <a:t>e+</a:t>
            </a:r>
          </a:p>
        </p:txBody>
      </p:sp>
      <p:pic>
        <p:nvPicPr>
          <p:cNvPr id="16" name="Picture 15" descr="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410200"/>
            <a:ext cx="3429000" cy="11193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4" name="Line 1130"/>
          <p:cNvSpPr>
            <a:spLocks noChangeShapeType="1"/>
          </p:cNvSpPr>
          <p:nvPr/>
        </p:nvSpPr>
        <p:spPr bwMode="auto">
          <a:xfrm>
            <a:off x="381000" y="762000"/>
            <a:ext cx="8305800" cy="0"/>
          </a:xfrm>
          <a:prstGeom prst="line">
            <a:avLst/>
          </a:prstGeom>
          <a:noFill/>
          <a:ln w="2540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235" name="Text Box 1131"/>
          <p:cNvSpPr txBox="1">
            <a:spLocks noChangeArrowheads="1"/>
          </p:cNvSpPr>
          <p:nvPr/>
        </p:nvSpPr>
        <p:spPr bwMode="auto">
          <a:xfrm>
            <a:off x="2362200" y="203200"/>
            <a:ext cx="1841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sp>
        <p:nvSpPr>
          <p:cNvPr id="176241" name="Line 1137"/>
          <p:cNvSpPr>
            <a:spLocks noChangeShapeType="1"/>
          </p:cNvSpPr>
          <p:nvPr/>
        </p:nvSpPr>
        <p:spPr bwMode="auto">
          <a:xfrm>
            <a:off x="304800" y="1295400"/>
            <a:ext cx="8305800" cy="0"/>
          </a:xfrm>
          <a:prstGeom prst="line">
            <a:avLst/>
          </a:prstGeom>
          <a:noFill/>
          <a:ln w="2540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242" name="Line 1138"/>
          <p:cNvSpPr>
            <a:spLocks noChangeShapeType="1"/>
          </p:cNvSpPr>
          <p:nvPr/>
        </p:nvSpPr>
        <p:spPr bwMode="auto">
          <a:xfrm>
            <a:off x="381000" y="5410200"/>
            <a:ext cx="8305800" cy="0"/>
          </a:xfrm>
          <a:prstGeom prst="line">
            <a:avLst/>
          </a:prstGeom>
          <a:noFill/>
          <a:ln w="2540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243" name="Line 1139"/>
          <p:cNvSpPr>
            <a:spLocks noChangeShapeType="1"/>
          </p:cNvSpPr>
          <p:nvPr/>
        </p:nvSpPr>
        <p:spPr bwMode="auto">
          <a:xfrm>
            <a:off x="381000" y="2590800"/>
            <a:ext cx="8305800" cy="0"/>
          </a:xfrm>
          <a:prstGeom prst="line">
            <a:avLst/>
          </a:prstGeom>
          <a:noFill/>
          <a:ln w="2540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244" name="Line 1140"/>
          <p:cNvSpPr>
            <a:spLocks noChangeShapeType="1"/>
          </p:cNvSpPr>
          <p:nvPr/>
        </p:nvSpPr>
        <p:spPr bwMode="auto">
          <a:xfrm>
            <a:off x="381000" y="3505200"/>
            <a:ext cx="8305800" cy="0"/>
          </a:xfrm>
          <a:prstGeom prst="line">
            <a:avLst/>
          </a:prstGeom>
          <a:noFill/>
          <a:ln w="2540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245" name="Line 1141"/>
          <p:cNvSpPr>
            <a:spLocks noChangeShapeType="1"/>
          </p:cNvSpPr>
          <p:nvPr/>
        </p:nvSpPr>
        <p:spPr bwMode="auto">
          <a:xfrm>
            <a:off x="381000" y="4953000"/>
            <a:ext cx="8305800" cy="0"/>
          </a:xfrm>
          <a:prstGeom prst="line">
            <a:avLst/>
          </a:prstGeom>
          <a:noFill/>
          <a:ln w="2540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246" name="Line 1142"/>
          <p:cNvSpPr>
            <a:spLocks noChangeShapeType="1"/>
          </p:cNvSpPr>
          <p:nvPr/>
        </p:nvSpPr>
        <p:spPr bwMode="auto">
          <a:xfrm>
            <a:off x="381000" y="4267200"/>
            <a:ext cx="8305800" cy="0"/>
          </a:xfrm>
          <a:prstGeom prst="line">
            <a:avLst/>
          </a:prstGeom>
          <a:noFill/>
          <a:ln w="2540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247" name="Text Box 1143"/>
          <p:cNvSpPr txBox="1">
            <a:spLocks noChangeArrowheads="1"/>
          </p:cNvSpPr>
          <p:nvPr/>
        </p:nvSpPr>
        <p:spPr bwMode="auto">
          <a:xfrm>
            <a:off x="365125" y="893763"/>
            <a:ext cx="80359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Decay mode           Upper limit, ppm (90%C.L.)    Comments                   Group</a:t>
            </a:r>
          </a:p>
        </p:txBody>
      </p:sp>
      <p:sp>
        <p:nvSpPr>
          <p:cNvPr id="176248" name="Text Box 1144"/>
          <p:cNvSpPr txBox="1">
            <a:spLocks noChangeArrowheads="1"/>
          </p:cNvSpPr>
          <p:nvPr/>
        </p:nvSpPr>
        <p:spPr bwMode="auto">
          <a:xfrm>
            <a:off x="381000" y="1905000"/>
            <a:ext cx="82343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MMCenturyOldGreek" pitchFamily="-65" charset="0"/>
              </a:rPr>
              <a:t>c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+X      </a:t>
            </a:r>
            <a:r>
              <a:rPr lang="en-US">
                <a:solidFill>
                  <a:srgbClr val="000080"/>
                </a:solidFill>
              </a:rPr>
              <a:t>                                1.1                        m</a:t>
            </a:r>
            <a:r>
              <a:rPr lang="en-US" baseline="-25000">
                <a:solidFill>
                  <a:srgbClr val="000080"/>
                </a:solidFill>
              </a:rPr>
              <a:t>X</a:t>
            </a:r>
            <a:r>
              <a:rPr lang="en-US">
                <a:solidFill>
                  <a:srgbClr val="000080"/>
                </a:solidFill>
              </a:rPr>
              <a:t>&lt; 800 keV               Tokyo U.</a:t>
            </a:r>
          </a:p>
        </p:txBody>
      </p:sp>
      <p:sp>
        <p:nvSpPr>
          <p:cNvPr id="176250" name="Rectangle 1146"/>
          <p:cNvSpPr>
            <a:spLocks noChangeArrowheads="1"/>
          </p:cNvSpPr>
          <p:nvPr/>
        </p:nvSpPr>
        <p:spPr bwMode="auto">
          <a:xfrm>
            <a:off x="4800600" y="1295400"/>
            <a:ext cx="2727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Axion, Long-lived X boson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176251" name="Text Box 1147"/>
          <p:cNvSpPr txBox="1">
            <a:spLocks noChangeArrowheads="1"/>
          </p:cNvSpPr>
          <p:nvPr/>
        </p:nvSpPr>
        <p:spPr bwMode="auto">
          <a:xfrm>
            <a:off x="457200" y="2209800"/>
            <a:ext cx="84502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                                        340                        m</a:t>
            </a:r>
            <a:r>
              <a:rPr lang="en-US" baseline="-25000">
                <a:solidFill>
                  <a:srgbClr val="000080"/>
                </a:solidFill>
              </a:rPr>
              <a:t>X</a:t>
            </a:r>
            <a:r>
              <a:rPr lang="en-US">
                <a:solidFill>
                  <a:srgbClr val="000080"/>
                </a:solidFill>
              </a:rPr>
              <a:t>&lt; 30 keV                </a:t>
            </a:r>
            <a:r>
              <a:rPr lang="en-US">
                <a:solidFill>
                  <a:srgbClr val="FF0080"/>
                </a:solidFill>
              </a:rPr>
              <a:t>INR Moscow</a:t>
            </a:r>
            <a:r>
              <a:rPr lang="en-US">
                <a:solidFill>
                  <a:srgbClr val="FF0080"/>
                </a:solidFill>
                <a:latin typeface="Times" pitchFamily="-65" charset="0"/>
              </a:rPr>
              <a:t> </a:t>
            </a:r>
            <a:endParaRPr lang="en-US">
              <a:solidFill>
                <a:srgbClr val="FF0080"/>
              </a:solidFill>
              <a:latin typeface="MMCenturyOldGreek" pitchFamily="-65" charset="0"/>
            </a:endParaRPr>
          </a:p>
        </p:txBody>
      </p:sp>
      <p:sp>
        <p:nvSpPr>
          <p:cNvPr id="176252" name="Text Box 1148"/>
          <p:cNvSpPr txBox="1">
            <a:spLocks noChangeArrowheads="1"/>
          </p:cNvSpPr>
          <p:nvPr/>
        </p:nvSpPr>
        <p:spPr bwMode="auto">
          <a:xfrm>
            <a:off x="381000" y="2895600"/>
            <a:ext cx="82184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MMCenturyOldGreek" pitchFamily="-65" charset="0"/>
              </a:rPr>
              <a:t>c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+X -&gt; </a:t>
            </a:r>
            <a:r>
              <a:rPr lang="en-US">
                <a:solidFill>
                  <a:srgbClr val="000080"/>
                </a:solidFill>
                <a:latin typeface="MMCenturyOldGreek" pitchFamily="-65" charset="0"/>
              </a:rPr>
              <a:t>c 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+ 2 </a:t>
            </a:r>
            <a:r>
              <a:rPr lang="en-US">
                <a:solidFill>
                  <a:srgbClr val="000080"/>
                </a:solidFill>
                <a:latin typeface="MMCenturyOldGreek" pitchFamily="-65" charset="0"/>
              </a:rPr>
              <a:t>c               </a:t>
            </a:r>
            <a:r>
              <a:rPr lang="en-US">
                <a:solidFill>
                  <a:srgbClr val="000080"/>
                </a:solidFill>
              </a:rPr>
              <a:t>300                       m</a:t>
            </a:r>
            <a:r>
              <a:rPr lang="en-US" baseline="-25000">
                <a:solidFill>
                  <a:srgbClr val="000080"/>
                </a:solidFill>
              </a:rPr>
              <a:t>X</a:t>
            </a:r>
            <a:r>
              <a:rPr lang="en-US">
                <a:solidFill>
                  <a:srgbClr val="000080"/>
                </a:solidFill>
              </a:rPr>
              <a:t>&lt; 500 keV               Tokyo U.</a:t>
            </a:r>
          </a:p>
        </p:txBody>
      </p:sp>
      <p:sp>
        <p:nvSpPr>
          <p:cNvPr id="176254" name="Text Box 1150"/>
          <p:cNvSpPr txBox="1">
            <a:spLocks noChangeArrowheads="1"/>
          </p:cNvSpPr>
          <p:nvPr/>
        </p:nvSpPr>
        <p:spPr bwMode="auto">
          <a:xfrm>
            <a:off x="304800" y="1600200"/>
            <a:ext cx="80137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MMCenturyOldGreek" pitchFamily="-65" charset="0"/>
              </a:rPr>
              <a:t>    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     </a:t>
            </a:r>
            <a:r>
              <a:rPr lang="en-US">
                <a:solidFill>
                  <a:srgbClr val="000080"/>
                </a:solidFill>
              </a:rPr>
              <a:t>                                 5-1                        m</a:t>
            </a:r>
            <a:r>
              <a:rPr lang="en-US" baseline="-25000">
                <a:solidFill>
                  <a:srgbClr val="000080"/>
                </a:solidFill>
              </a:rPr>
              <a:t>X</a:t>
            </a:r>
            <a:r>
              <a:rPr lang="en-US">
                <a:solidFill>
                  <a:srgbClr val="000080"/>
                </a:solidFill>
              </a:rPr>
              <a:t>~~100-800 keV        CERN</a:t>
            </a:r>
          </a:p>
        </p:txBody>
      </p:sp>
      <p:sp>
        <p:nvSpPr>
          <p:cNvPr id="176255" name="Text Box 1151"/>
          <p:cNvSpPr txBox="1">
            <a:spLocks noChangeArrowheads="1"/>
          </p:cNvSpPr>
          <p:nvPr/>
        </p:nvSpPr>
        <p:spPr bwMode="auto">
          <a:xfrm>
            <a:off x="533400" y="4343400"/>
            <a:ext cx="815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Times" pitchFamily="-65" charset="0"/>
              </a:rPr>
              <a:t> 4 </a:t>
            </a:r>
            <a:r>
              <a:rPr lang="en-US">
                <a:solidFill>
                  <a:srgbClr val="000080"/>
                </a:solidFill>
                <a:latin typeface="MMCenturyOldGreek" pitchFamily="-65" charset="0"/>
              </a:rPr>
              <a:t>c</a:t>
            </a:r>
            <a:r>
              <a:rPr lang="en-US">
                <a:solidFill>
                  <a:srgbClr val="000080"/>
                </a:solidFill>
              </a:rPr>
              <a:t>                                     2.6                          C-parity                    Tokyo U.</a:t>
            </a:r>
          </a:p>
        </p:txBody>
      </p:sp>
      <p:sp>
        <p:nvSpPr>
          <p:cNvPr id="176256" name="Rectangle 1152"/>
          <p:cNvSpPr>
            <a:spLocks noChangeArrowheads="1"/>
          </p:cNvSpPr>
          <p:nvPr/>
        </p:nvSpPr>
        <p:spPr bwMode="auto">
          <a:xfrm>
            <a:off x="5105400" y="2590800"/>
            <a:ext cx="22526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Short-lived X boson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176257" name="Text Box 1153"/>
          <p:cNvSpPr txBox="1">
            <a:spLocks noChangeArrowheads="1"/>
          </p:cNvSpPr>
          <p:nvPr/>
        </p:nvSpPr>
        <p:spPr bwMode="auto">
          <a:xfrm>
            <a:off x="504825" y="3200400"/>
            <a:ext cx="8382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                                         28                        m</a:t>
            </a:r>
            <a:r>
              <a:rPr lang="en-US" baseline="-25000">
                <a:solidFill>
                  <a:srgbClr val="000080"/>
                </a:solidFill>
              </a:rPr>
              <a:t>X</a:t>
            </a:r>
            <a:r>
              <a:rPr lang="en-US">
                <a:solidFill>
                  <a:srgbClr val="000080"/>
                </a:solidFill>
              </a:rPr>
              <a:t>&lt; 100 keV              </a:t>
            </a:r>
            <a:r>
              <a:rPr lang="en-US">
                <a:solidFill>
                  <a:srgbClr val="FF0080"/>
                </a:solidFill>
              </a:rPr>
              <a:t>INR Moscow</a:t>
            </a:r>
            <a:r>
              <a:rPr lang="en-US">
                <a:solidFill>
                  <a:srgbClr val="FF0080"/>
                </a:solidFill>
                <a:latin typeface="Times" pitchFamily="-65" charset="0"/>
              </a:rPr>
              <a:t> </a:t>
            </a:r>
            <a:endParaRPr lang="en-US">
              <a:solidFill>
                <a:srgbClr val="FF0080"/>
              </a:solidFill>
              <a:latin typeface="MMCenturyOldGreek" pitchFamily="-65" charset="0"/>
            </a:endParaRPr>
          </a:p>
        </p:txBody>
      </p:sp>
      <p:sp>
        <p:nvSpPr>
          <p:cNvPr id="176258" name="Text Box 1154"/>
          <p:cNvSpPr txBox="1">
            <a:spLocks noChangeArrowheads="1"/>
          </p:cNvSpPr>
          <p:nvPr/>
        </p:nvSpPr>
        <p:spPr bwMode="auto">
          <a:xfrm>
            <a:off x="457200" y="3581400"/>
            <a:ext cx="82613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Times" pitchFamily="-65" charset="0"/>
              </a:rPr>
              <a:t> 2 </a:t>
            </a:r>
            <a:r>
              <a:rPr lang="en-US">
                <a:solidFill>
                  <a:srgbClr val="000080"/>
                </a:solidFill>
                <a:latin typeface="MMCenturyOldGreek" pitchFamily="-65" charset="0"/>
              </a:rPr>
              <a:t>c               </a:t>
            </a:r>
            <a:r>
              <a:rPr lang="en-US">
                <a:solidFill>
                  <a:srgbClr val="000080"/>
                </a:solidFill>
              </a:rPr>
              <a:t>               350                         Space                        Tokyo U.</a:t>
            </a:r>
          </a:p>
        </p:txBody>
      </p:sp>
      <p:sp>
        <p:nvSpPr>
          <p:cNvPr id="176259" name="Text Box 1155"/>
          <p:cNvSpPr txBox="1">
            <a:spLocks noChangeArrowheads="1"/>
          </p:cNvSpPr>
          <p:nvPr/>
        </p:nvSpPr>
        <p:spPr bwMode="auto">
          <a:xfrm>
            <a:off x="457200" y="3886200"/>
            <a:ext cx="85074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                                           230                         isotropy                   Michigan  U.</a:t>
            </a:r>
          </a:p>
        </p:txBody>
      </p:sp>
      <p:sp>
        <p:nvSpPr>
          <p:cNvPr id="176260" name="Text Box 1156"/>
          <p:cNvSpPr txBox="1">
            <a:spLocks noChangeArrowheads="1"/>
          </p:cNvSpPr>
          <p:nvPr/>
        </p:nvSpPr>
        <p:spPr bwMode="auto">
          <a:xfrm>
            <a:off x="609600" y="4648200"/>
            <a:ext cx="80137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Times" pitchFamily="-65" charset="0"/>
              </a:rPr>
              <a:t>      </a:t>
            </a:r>
            <a:r>
              <a:rPr lang="en-US">
                <a:solidFill>
                  <a:srgbClr val="000080"/>
                </a:solidFill>
              </a:rPr>
              <a:t>                                    3.8                          violation                   Berkeley</a:t>
            </a:r>
          </a:p>
        </p:txBody>
      </p:sp>
      <p:sp>
        <p:nvSpPr>
          <p:cNvPr id="176261" name="Text Box 1157"/>
          <p:cNvSpPr txBox="1">
            <a:spLocks noChangeArrowheads="1"/>
          </p:cNvSpPr>
          <p:nvPr/>
        </p:nvSpPr>
        <p:spPr bwMode="auto">
          <a:xfrm>
            <a:off x="477838" y="5029200"/>
            <a:ext cx="866616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MMCenturyOldGreek" pitchFamily="-65" charset="0"/>
              </a:rPr>
              <a:t>c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+X +Y     </a:t>
            </a:r>
            <a:r>
              <a:rPr lang="en-US">
                <a:solidFill>
                  <a:srgbClr val="000080"/>
                </a:solidFill>
              </a:rPr>
              <a:t>                            44                    m</a:t>
            </a:r>
            <a:r>
              <a:rPr lang="en-US" baseline="-25000">
                <a:solidFill>
                  <a:srgbClr val="000080"/>
                </a:solidFill>
              </a:rPr>
              <a:t>X</a:t>
            </a:r>
            <a:r>
              <a:rPr lang="en-US">
                <a:solidFill>
                  <a:srgbClr val="000080"/>
                </a:solidFill>
              </a:rPr>
              <a:t> + m</a:t>
            </a:r>
            <a:r>
              <a:rPr lang="en-US" baseline="-25000">
                <a:solidFill>
                  <a:srgbClr val="000080"/>
                </a:solidFill>
              </a:rPr>
              <a:t>Y</a:t>
            </a:r>
            <a:r>
              <a:rPr lang="en-US">
                <a:solidFill>
                  <a:srgbClr val="000080"/>
                </a:solidFill>
              </a:rPr>
              <a:t>&lt; 900 keV    </a:t>
            </a:r>
            <a:r>
              <a:rPr lang="en-US">
                <a:solidFill>
                  <a:srgbClr val="FF0080"/>
                </a:solidFill>
              </a:rPr>
              <a:t>ETH-INR Moscow</a:t>
            </a:r>
          </a:p>
        </p:txBody>
      </p:sp>
      <p:sp>
        <p:nvSpPr>
          <p:cNvPr id="176262" name="Line 1158"/>
          <p:cNvSpPr>
            <a:spLocks noChangeShapeType="1"/>
          </p:cNvSpPr>
          <p:nvPr/>
        </p:nvSpPr>
        <p:spPr bwMode="auto">
          <a:xfrm>
            <a:off x="457200" y="6477000"/>
            <a:ext cx="8305800" cy="0"/>
          </a:xfrm>
          <a:prstGeom prst="line">
            <a:avLst/>
          </a:prstGeom>
          <a:noFill/>
          <a:ln w="2540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263" name="Text Box 1159"/>
          <p:cNvSpPr txBox="1">
            <a:spLocks noChangeArrowheads="1"/>
          </p:cNvSpPr>
          <p:nvPr/>
        </p:nvSpPr>
        <p:spPr bwMode="auto">
          <a:xfrm>
            <a:off x="304800" y="5715000"/>
            <a:ext cx="8666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rgbClr val="000080"/>
                </a:solidFill>
                <a:latin typeface="Times" pitchFamily="-65" charset="0"/>
              </a:rPr>
              <a:t> invisible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    </a:t>
            </a:r>
            <a:r>
              <a:rPr lang="en-US">
                <a:solidFill>
                  <a:srgbClr val="000080"/>
                </a:solidFill>
              </a:rPr>
              <a:t>                            2.6                   ED, Dark mater, mQ          Tokyo U.</a:t>
            </a:r>
          </a:p>
        </p:txBody>
      </p:sp>
      <p:sp>
        <p:nvSpPr>
          <p:cNvPr id="176264" name="Text Box 1160"/>
          <p:cNvSpPr txBox="1">
            <a:spLocks noChangeArrowheads="1"/>
          </p:cNvSpPr>
          <p:nvPr/>
        </p:nvSpPr>
        <p:spPr bwMode="auto">
          <a:xfrm>
            <a:off x="304800" y="6096000"/>
            <a:ext cx="86661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Times" pitchFamily="-65" charset="0"/>
              </a:rPr>
              <a:t>                   </a:t>
            </a:r>
            <a:r>
              <a:rPr lang="en-US">
                <a:solidFill>
                  <a:srgbClr val="000080"/>
                </a:solidFill>
              </a:rPr>
              <a:t>                              0.47                                                 </a:t>
            </a:r>
            <a:r>
              <a:rPr lang="en-US">
                <a:solidFill>
                  <a:srgbClr val="FF0080"/>
                </a:solidFill>
              </a:rPr>
              <a:t>ETH-INR Moscow</a:t>
            </a:r>
          </a:p>
        </p:txBody>
      </p:sp>
      <p:sp>
        <p:nvSpPr>
          <p:cNvPr id="176265" name="Text Box 1161"/>
          <p:cNvSpPr txBox="1">
            <a:spLocks noChangeArrowheads="1"/>
          </p:cNvSpPr>
          <p:nvPr/>
        </p:nvSpPr>
        <p:spPr bwMode="auto">
          <a:xfrm>
            <a:off x="304800" y="5486400"/>
            <a:ext cx="86661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Times" pitchFamily="-65" charset="0"/>
              </a:rPr>
              <a:t>                   </a:t>
            </a:r>
            <a:r>
              <a:rPr lang="en-US">
                <a:solidFill>
                  <a:srgbClr val="000080"/>
                </a:solidFill>
              </a:rPr>
              <a:t>                              540                                                    </a:t>
            </a:r>
            <a:r>
              <a:rPr lang="en-US">
                <a:solidFill>
                  <a:srgbClr val="FF0080"/>
                </a:solidFill>
              </a:rPr>
              <a:t>INR Moscow</a:t>
            </a:r>
            <a:r>
              <a:rPr lang="en-US">
                <a:solidFill>
                  <a:srgbClr val="FF0080"/>
                </a:solidFill>
                <a:latin typeface="Times" pitchFamily="-65" charset="0"/>
              </a:rPr>
              <a:t> </a:t>
            </a:r>
          </a:p>
        </p:txBody>
      </p:sp>
      <p:sp>
        <p:nvSpPr>
          <p:cNvPr id="176267" name="Rectangle 1163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6172200" cy="4572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</a:rPr>
              <a:t>Bounds on rare o-Ps decay modes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851"/>
            <a:ext cx="9144000" cy="60311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838200"/>
          </a:xfrm>
        </p:spPr>
        <p:txBody>
          <a:bodyPr/>
          <a:lstStyle/>
          <a:p>
            <a:r>
              <a:rPr lang="ru-RU" sz="2800">
                <a:solidFill>
                  <a:srgbClr val="000080"/>
                </a:solidFill>
              </a:rPr>
              <a:t>Экспериментальный комплекс для позитронных исследований</a:t>
            </a:r>
            <a:endParaRPr lang="en-US" sz="2800">
              <a:solidFill>
                <a:srgbClr val="000080"/>
              </a:solidFill>
            </a:endParaRPr>
          </a:p>
        </p:txBody>
      </p:sp>
      <p:pic>
        <p:nvPicPr>
          <p:cNvPr id="5" name="Picture 4" descr="SOPH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71800"/>
            <a:ext cx="3013267" cy="198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315200" y="1600200"/>
            <a:ext cx="609600" cy="4572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eneva CY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90800" y="1600200"/>
            <a:ext cx="1143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5200" y="4495800"/>
            <a:ext cx="439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e+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5943600"/>
            <a:ext cx="1801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 Black"/>
                <a:cs typeface="Arial Black"/>
              </a:rPr>
              <a:t>Positron beam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533400"/>
          </a:xfrm>
        </p:spPr>
        <p:txBody>
          <a:bodyPr/>
          <a:lstStyle/>
          <a:p>
            <a:r>
              <a:rPr lang="en-US" sz="3200">
                <a:solidFill>
                  <a:srgbClr val="000080"/>
                </a:solidFill>
              </a:rPr>
              <a:t>Linac Technologies (</a:t>
            </a:r>
            <a:r>
              <a:rPr lang="en-US" sz="3200">
                <a:solidFill>
                  <a:srgbClr val="800000"/>
                </a:solidFill>
              </a:rPr>
              <a:t>FRANCE</a:t>
            </a:r>
            <a:r>
              <a:rPr lang="en-US" sz="3200">
                <a:solidFill>
                  <a:srgbClr val="000080"/>
                </a:solidFill>
              </a:rPr>
              <a:t>)</a:t>
            </a:r>
          </a:p>
        </p:txBody>
      </p:sp>
      <p:pic>
        <p:nvPicPr>
          <p:cNvPr id="4" name="Picture 3" descr="Lin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4343400" cy="2362200"/>
          </a:xfrm>
          <a:prstGeom prst="rect">
            <a:avLst/>
          </a:prstGeom>
        </p:spPr>
      </p:pic>
      <p:pic>
        <p:nvPicPr>
          <p:cNvPr id="5" name="Picture 4" descr="SOPH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426087"/>
            <a:ext cx="6400800" cy="3431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514600"/>
            <a:ext cx="1334244" cy="4191001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257800" y="838200"/>
            <a:ext cx="3852337" cy="166199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 sz="2000">
                <a:solidFill>
                  <a:srgbClr val="660066"/>
                </a:solidFill>
              </a:rPr>
              <a:t>     Small Industrial Linac 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 ~10 MeV, ~ 2 mA, ~10 kW </a:t>
            </a:r>
            <a:r>
              <a:rPr lang="en-US">
                <a:solidFill>
                  <a:srgbClr val="000080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pulse mode: 1 – 4 mks, 200 Hz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intensity: ~ 5 10</a:t>
            </a:r>
            <a:r>
              <a:rPr lang="en-US" baseline="30000">
                <a:solidFill>
                  <a:srgbClr val="000080"/>
                </a:solidFill>
              </a:rPr>
              <a:t>11 </a:t>
            </a:r>
            <a:r>
              <a:rPr lang="en-US">
                <a:solidFill>
                  <a:srgbClr val="000080"/>
                </a:solidFill>
              </a:rPr>
              <a:t>fast e+/s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flux: ~ 3 10</a:t>
            </a:r>
            <a:r>
              <a:rPr lang="en-US" baseline="30000">
                <a:solidFill>
                  <a:srgbClr val="000080"/>
                </a:solidFill>
              </a:rPr>
              <a:t>7  </a:t>
            </a:r>
            <a:r>
              <a:rPr lang="en-US">
                <a:solidFill>
                  <a:srgbClr val="000080"/>
                </a:solidFill>
              </a:rPr>
              <a:t>slow </a:t>
            </a:r>
            <a:r>
              <a:rPr lang="en-US" baseline="30000">
                <a:solidFill>
                  <a:srgbClr val="000080"/>
                </a:solidFill>
              </a:rPr>
              <a:t> </a:t>
            </a:r>
            <a:r>
              <a:rPr lang="en-US">
                <a:solidFill>
                  <a:srgbClr val="000080"/>
                </a:solidFill>
              </a:rPr>
              <a:t>e+/s, eff.~10</a:t>
            </a:r>
            <a:r>
              <a:rPr lang="en-US" baseline="30000">
                <a:solidFill>
                  <a:srgbClr val="000080"/>
                </a:solidFill>
              </a:rPr>
              <a:t>-4</a:t>
            </a:r>
            <a:endParaRPr lang="en-US">
              <a:solidFill>
                <a:srgbClr val="000080"/>
              </a:solidFill>
            </a:endParaRP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 cost ~ 300 kEuro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105400" y="838200"/>
            <a:ext cx="3886200" cy="16764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gineering News at NC St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219200" y="3200400"/>
            <a:ext cx="6705600" cy="1295400"/>
          </a:xfrm>
          <a:prstGeom prst="rect">
            <a:avLst/>
          </a:prstGeom>
          <a:solidFill>
            <a:srgbClr val="FF6600">
              <a:alpha val="18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657600" y="1600200"/>
            <a:ext cx="2362200" cy="228600"/>
          </a:xfrm>
          <a:prstGeom prst="rect">
            <a:avLst/>
          </a:prstGeom>
          <a:solidFill>
            <a:srgbClr val="FF6600">
              <a:alpha val="37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4800600" cy="4572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</a:rPr>
              <a:t>SUMMARY</a:t>
            </a:r>
            <a:endParaRPr lang="en-US" sz="2800">
              <a:solidFill>
                <a:srgbClr val="FF0080"/>
              </a:solidFill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52400" y="838200"/>
            <a:ext cx="9144000" cy="11906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Times" pitchFamily="-65" charset="0"/>
              <a:buChar char="•"/>
            </a:pPr>
            <a:r>
              <a:rPr lang="en-US" sz="1800">
                <a:solidFill>
                  <a:srgbClr val="000080"/>
                </a:solidFill>
                <a:latin typeface="Helvetica" pitchFamily="-65" charset="0"/>
              </a:rPr>
              <a:t>  precision tests of the SM and  searches for New Physics beyond the SM</a:t>
            </a:r>
          </a:p>
          <a:p>
            <a:pPr>
              <a:buFont typeface="Times" pitchFamily="-65" charset="0"/>
              <a:buChar char="•"/>
            </a:pPr>
            <a:r>
              <a:rPr lang="en-US" sz="1800">
                <a:solidFill>
                  <a:srgbClr val="000080"/>
                </a:solidFill>
                <a:latin typeface="Helvetica" pitchFamily="-65" charset="0"/>
              </a:rPr>
              <a:t>  developing of new experimental techniques for fundamental and applied researches </a:t>
            </a:r>
          </a:p>
          <a:p>
            <a:pPr>
              <a:buFont typeface="Times" pitchFamily="-65" charset="0"/>
              <a:buChar char="•"/>
            </a:pPr>
            <a:r>
              <a:rPr lang="en-US" sz="1800">
                <a:solidFill>
                  <a:srgbClr val="000080"/>
                </a:solidFill>
                <a:latin typeface="Helvetica" pitchFamily="-65" charset="0"/>
              </a:rPr>
              <a:t>  use of developed techniques as an unique tool  for Material Researches,   in   </a:t>
            </a:r>
          </a:p>
          <a:p>
            <a:pPr>
              <a:buFont typeface="Times" pitchFamily="-65" charset="0"/>
              <a:buNone/>
            </a:pPr>
            <a:r>
              <a:rPr lang="en-US" sz="1800">
                <a:solidFill>
                  <a:srgbClr val="000080"/>
                </a:solidFill>
                <a:latin typeface="Helvetica" pitchFamily="-65" charset="0"/>
              </a:rPr>
              <a:t>   particular for  characterizations of  nanomaterials   and for  Industrial Applications</a:t>
            </a:r>
            <a:r>
              <a:rPr lang="en-US" sz="1400">
                <a:solidFill>
                  <a:srgbClr val="000000"/>
                </a:solidFill>
                <a:latin typeface="Helvetica" pitchFamily="-65" charset="0"/>
              </a:rPr>
              <a:t>  </a:t>
            </a:r>
          </a:p>
        </p:txBody>
      </p:sp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533400" y="2286000"/>
            <a:ext cx="2470150" cy="167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 sz="1800">
                <a:solidFill>
                  <a:srgbClr val="FF0080"/>
                </a:solidFill>
              </a:rPr>
              <a:t>Phenomenology:</a:t>
            </a:r>
            <a:endParaRPr lang="en-US" sz="1800">
              <a:solidFill>
                <a:srgbClr val="000080"/>
              </a:solidFill>
            </a:endParaRP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  </a:t>
            </a:r>
            <a:r>
              <a:rPr lang="en-US">
                <a:solidFill>
                  <a:srgbClr val="000080"/>
                </a:solidFill>
              </a:rPr>
              <a:t>millicharged particles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new light bosons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extra dimensions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mirror type matter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C, CP, CPT tests</a:t>
            </a:r>
            <a:endParaRPr lang="en-US"/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533400" y="4267200"/>
            <a:ext cx="3647152" cy="18774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/>
              <a:t> </a:t>
            </a:r>
            <a:r>
              <a:rPr lang="en-US" sz="1800">
                <a:solidFill>
                  <a:srgbClr val="FF0080"/>
                </a:solidFill>
              </a:rPr>
              <a:t>Experiments: </a:t>
            </a:r>
            <a:r>
              <a:rPr lang="en-US" sz="1800">
                <a:solidFill>
                  <a:srgbClr val="000080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 </a:t>
            </a:r>
            <a:r>
              <a:rPr lang="en-US">
                <a:solidFill>
                  <a:srgbClr val="000080"/>
                </a:solidFill>
              </a:rPr>
              <a:t>precision measurements with oPs 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searches for exotic Ps decays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search for hidden sectors </a:t>
            </a:r>
          </a:p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>
                <a:solidFill>
                  <a:srgbClr val="000080"/>
                </a:solidFill>
              </a:rPr>
              <a:t>( extra D, mirror type matter),</a:t>
            </a:r>
          </a:p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>
                <a:solidFill>
                  <a:srgbClr val="000080"/>
                </a:solidFill>
              </a:rPr>
              <a:t> best limit on oPs-&gt;nothing 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  Hbar gravity fall  </a:t>
            </a:r>
          </a:p>
        </p:txBody>
      </p:sp>
      <p:sp>
        <p:nvSpPr>
          <p:cNvPr id="364550" name="Text Box 6"/>
          <p:cNvSpPr txBox="1">
            <a:spLocks noChangeArrowheads="1"/>
          </p:cNvSpPr>
          <p:nvPr/>
        </p:nvSpPr>
        <p:spPr bwMode="auto">
          <a:xfrm>
            <a:off x="4648200" y="2286000"/>
            <a:ext cx="4229100" cy="166199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/>
              <a:t> </a:t>
            </a:r>
            <a:r>
              <a:rPr lang="en-US" sz="1800">
                <a:solidFill>
                  <a:srgbClr val="FF0080"/>
                </a:solidFill>
              </a:rPr>
              <a:t>New Experimental Techniques: </a:t>
            </a:r>
            <a:r>
              <a:rPr lang="en-US" sz="1800">
                <a:solidFill>
                  <a:srgbClr val="000080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 </a:t>
            </a:r>
            <a:r>
              <a:rPr lang="en-US">
                <a:solidFill>
                  <a:srgbClr val="000080"/>
                </a:solidFill>
              </a:rPr>
              <a:t>high efficiency slow positron beam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secondary electron emission  </a:t>
            </a:r>
          </a:p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>
                <a:solidFill>
                  <a:srgbClr val="000080"/>
                </a:solidFill>
              </a:rPr>
              <a:t>    lifetime spectrometer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cold Ps formation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Simulations: SIMION, 3d-B, Geant 4</a:t>
            </a:r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364551" name="Text Box 7"/>
          <p:cNvSpPr txBox="1">
            <a:spLocks noChangeArrowheads="1"/>
          </p:cNvSpPr>
          <p:nvPr/>
        </p:nvSpPr>
        <p:spPr bwMode="auto">
          <a:xfrm>
            <a:off x="4648200" y="4267200"/>
            <a:ext cx="3886100" cy="18774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/>
              <a:t>  </a:t>
            </a:r>
            <a:r>
              <a:rPr lang="en-US" sz="1800">
                <a:solidFill>
                  <a:srgbClr val="FF0080"/>
                </a:solidFill>
              </a:rPr>
              <a:t> Nanoscience and Technology  </a:t>
            </a:r>
            <a:endParaRPr lang="en-US" sz="1800">
              <a:solidFill>
                <a:srgbClr val="000080"/>
              </a:solidFill>
            </a:endParaRP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 </a:t>
            </a:r>
            <a:r>
              <a:rPr lang="en-US">
                <a:solidFill>
                  <a:srgbClr val="000080"/>
                </a:solidFill>
              </a:rPr>
              <a:t>low-k dielectric nanoporous films </a:t>
            </a:r>
          </a:p>
          <a:p>
            <a:pPr>
              <a:buClr>
                <a:schemeClr val="tx1"/>
              </a:buClr>
              <a:buFont typeface="Times" pitchFamily="-65" charset="0"/>
              <a:buNone/>
            </a:pPr>
            <a:r>
              <a:rPr lang="en-US">
                <a:solidFill>
                  <a:srgbClr val="000080"/>
                </a:solidFill>
              </a:rPr>
              <a:t>for 3d generation of microelectronics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surface defects and coatings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free volumes in polymers  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defects in semiconductors, ……</a:t>
            </a:r>
          </a:p>
          <a:p>
            <a:pPr>
              <a:buClr>
                <a:schemeClr val="tx1"/>
              </a:buClr>
              <a:buFont typeface="Times" pitchFamily="-65" charset="0"/>
              <a:buChar char="•"/>
            </a:pPr>
            <a:r>
              <a:rPr lang="en-US">
                <a:solidFill>
                  <a:srgbClr val="000080"/>
                </a:solidFill>
              </a:rPr>
              <a:t> Analysis tools: PALFIT, MELT, LT, …</a:t>
            </a:r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152400" y="381000"/>
            <a:ext cx="8839200" cy="37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80"/>
                </a:solidFill>
              </a:rPr>
              <a:t>New Multidisciplinary Research Direction on Positron and Ps Physics,  including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648200" y="2209800"/>
            <a:ext cx="3886200" cy="1828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2209800"/>
            <a:ext cx="3886200" cy="1828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8600" y="4267200"/>
            <a:ext cx="3886200" cy="1828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4267200"/>
            <a:ext cx="3886200" cy="1828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28800" y="2819400"/>
            <a:ext cx="4800600" cy="457200"/>
          </a:xfrm>
        </p:spPr>
        <p:txBody>
          <a:bodyPr/>
          <a:lstStyle/>
          <a:p>
            <a:r>
              <a:rPr lang="en-US" sz="5400">
                <a:solidFill>
                  <a:srgbClr val="FF0080"/>
                </a:solidFill>
              </a:rPr>
              <a:t>Backup Slides</a:t>
            </a:r>
            <a:endParaRPr lang="en-US" sz="2800">
              <a:solidFill>
                <a:srgbClr val="FF0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4495800" cy="609600"/>
          </a:xfrm>
        </p:spPr>
        <p:txBody>
          <a:bodyPr/>
          <a:lstStyle/>
          <a:p>
            <a:r>
              <a:rPr lang="en-US" sz="2000">
                <a:solidFill>
                  <a:srgbClr val="FF0080"/>
                </a:solidFill>
              </a:rPr>
              <a:t>o-Ps -&gt; gamma + X decay   </a:t>
            </a:r>
            <a:endParaRPr lang="en-US"/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4383088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17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19200"/>
            <a:ext cx="39449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1782" name="Line 6"/>
          <p:cNvSpPr>
            <a:spLocks noChangeShapeType="1"/>
          </p:cNvSpPr>
          <p:nvPr/>
        </p:nvSpPr>
        <p:spPr bwMode="auto">
          <a:xfrm>
            <a:off x="685800" y="2057400"/>
            <a:ext cx="3200400" cy="0"/>
          </a:xfrm>
          <a:prstGeom prst="line">
            <a:avLst/>
          </a:prstGeom>
          <a:noFill/>
          <a:ln w="38100">
            <a:solidFill>
              <a:srgbClr val="FF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83" name="Line 7"/>
          <p:cNvSpPr>
            <a:spLocks noChangeShapeType="1"/>
          </p:cNvSpPr>
          <p:nvPr/>
        </p:nvSpPr>
        <p:spPr bwMode="auto">
          <a:xfrm>
            <a:off x="5181600" y="2590800"/>
            <a:ext cx="3200400" cy="0"/>
          </a:xfrm>
          <a:prstGeom prst="line">
            <a:avLst/>
          </a:prstGeom>
          <a:noFill/>
          <a:ln w="38100">
            <a:solidFill>
              <a:srgbClr val="FF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84" name="Line 8"/>
          <p:cNvSpPr>
            <a:spLocks noChangeShapeType="1"/>
          </p:cNvSpPr>
          <p:nvPr/>
        </p:nvSpPr>
        <p:spPr bwMode="auto">
          <a:xfrm>
            <a:off x="3352800" y="5334000"/>
            <a:ext cx="533400" cy="0"/>
          </a:xfrm>
          <a:prstGeom prst="line">
            <a:avLst/>
          </a:prstGeom>
          <a:noFill/>
          <a:ln w="25400">
            <a:solidFill>
              <a:srgbClr val="00008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85" name="Line 9"/>
          <p:cNvSpPr>
            <a:spLocks noChangeShapeType="1"/>
          </p:cNvSpPr>
          <p:nvPr/>
        </p:nvSpPr>
        <p:spPr bwMode="auto">
          <a:xfrm flipH="1" flipV="1">
            <a:off x="3657600" y="5410200"/>
            <a:ext cx="609600" cy="838200"/>
          </a:xfrm>
          <a:prstGeom prst="line">
            <a:avLst/>
          </a:prstGeom>
          <a:noFill/>
          <a:ln w="12700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86" name="Text Box 10"/>
          <p:cNvSpPr txBox="1">
            <a:spLocks noChangeArrowheads="1"/>
          </p:cNvSpPr>
          <p:nvPr/>
        </p:nvSpPr>
        <p:spPr bwMode="auto">
          <a:xfrm>
            <a:off x="3946525" y="6253163"/>
            <a:ext cx="2486025" cy="314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408000"/>
                </a:solidFill>
              </a:rPr>
              <a:t>S.G.,Krasnikov(preliminary)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848600" cy="3048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  <a:latin typeface="Copperplate" pitchFamily="-65" charset="0"/>
              </a:rPr>
              <a:t> LEPTA approach</a:t>
            </a:r>
            <a:endParaRPr lang="en-US"/>
          </a:p>
        </p:txBody>
      </p:sp>
      <p:sp>
        <p:nvSpPr>
          <p:cNvPr id="358409" name="Text Box 9"/>
          <p:cNvSpPr txBox="1">
            <a:spLocks noChangeArrowheads="1"/>
          </p:cNvSpPr>
          <p:nvPr/>
        </p:nvSpPr>
        <p:spPr bwMode="auto">
          <a:xfrm>
            <a:off x="898525" y="817563"/>
            <a:ext cx="7407275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10" name="Text Box 10"/>
          <p:cNvSpPr txBox="1">
            <a:spLocks noChangeArrowheads="1"/>
          </p:cNvSpPr>
          <p:nvPr/>
        </p:nvSpPr>
        <p:spPr bwMode="auto">
          <a:xfrm>
            <a:off x="822325" y="665163"/>
            <a:ext cx="3521075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11" name="Text Box 11"/>
          <p:cNvSpPr txBox="1">
            <a:spLocks noChangeArrowheads="1"/>
          </p:cNvSpPr>
          <p:nvPr/>
        </p:nvSpPr>
        <p:spPr bwMode="auto">
          <a:xfrm>
            <a:off x="228600" y="658813"/>
            <a:ext cx="20902613" cy="7400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The purpose of the project LEPTA (Low Energy Particle Toroidal Accumulator) is to create in the JINR new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basic installation for investigations in the field of positronium physics.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The precision measurement of the ortho- and parapositronium characteristics is one of the fundamental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problems of the modern quantum electrodynamics. With positronium fluxes in vacuum one can to perform new 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original setting up the experiments without the distortion caused by medium in the traditional methods of the positronium 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generation in a target. The accuracy of the measurement of the positronium life time, the probability of decays with 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momentum conservation and charge invariant infringement (CPT violation), fine structure of the positronium spectrum, 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Lamb shift measurements can be much higher than in traditional methods.</a:t>
            </a:r>
          </a:p>
          <a:p>
            <a:endParaRPr lang="en-US" sz="1000">
              <a:solidFill>
                <a:schemeClr val="accent2"/>
              </a:solidFill>
              <a:latin typeface="ComicSansMS" charset="0"/>
            </a:endParaRPr>
          </a:p>
          <a:p>
            <a:r>
              <a:rPr lang="en-US" sz="1000">
                <a:solidFill>
                  <a:schemeClr val="accent2"/>
                </a:solidFill>
                <a:latin typeface="ArialMT" charset="0"/>
              </a:rPr>
              <a:t> 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So, in the positronium physics the following problems can be addressed as important subjects for experimental studies: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 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- the positronium life time (in ortho- and para-states),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 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- search for hypothetical short-lived bosons,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 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- the hypotheses of so called "mirror universe",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 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- the parameters of the positronium atomic structure,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 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- the comparison of electron and positron electric charges, measuring a deflection of positronium in strong magnetic field.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The experiments with antihydrogen-in-flight can be performed by comparison of antihydrogen and hydrogen atoms 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characteristics under the same conditions. This brings great advantage for high precision and high-resolution measurements.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Among these experiments the most promising are the following: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  - the comparison of antiproton and positron electric charges, 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measuring a deflection of antihydrogen in strong magnetic field; repeating the same for hydrogen and using very precise knowledge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of electron and positron charge values, one can "close the chain" for all 4 particles and compare also 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proton/antiproton masses, using very precise knowledge of their charge to mass ratio,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  - microwave spectroscopy of antihydrogen;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 </a:t>
            </a:r>
          </a:p>
          <a:p>
            <a:r>
              <a:rPr lang="en-US" sz="1000">
                <a:solidFill>
                  <a:schemeClr val="accent2"/>
                </a:solidFill>
                <a:latin typeface="ComicSansMS" charset="0"/>
              </a:rPr>
              <a:t> - laser spectroscopy of antihydrogen;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      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ComicSansMS" charset="0"/>
              </a:rPr>
              <a:t>comparison of antiproton and proton magnetic moments from data of antihydrogen spectroscopy.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ArialMT" charset="0"/>
              </a:rPr>
              <a:t> 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The design of the storage ring and elaboration of the technology of the magnetic system manufacturing were performed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ComicSansMS" charset="0"/>
              </a:rPr>
              <a:t> under support of the RFBR (project “Creation of low energy positron storage ring and positronium fluxes generation”, 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ComicSansMS" charset="0"/>
              </a:rPr>
              <a:t>grant N96-02-17211) and Fermilab, USA (Accord on Modified Betatron Prototype).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ComicSansMS" charset="0"/>
              </a:rPr>
              <a:t>The works in the frame of the project are supported by RFBR (project “Positronium flux generator”) and INTAS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ComicSansMS" charset="0"/>
              </a:rPr>
              <a:t> (“Generation and experimental studies of antihydrogen and positronium in-flight”, grant N96-0966) and are provided 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ComicSansMS" charset="0"/>
              </a:rPr>
              <a:t>in collaboration with Institut fur Kernphysics, Juelich, Germany, University College London, UK and ITEP, Moscow.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ArialMT" charset="0"/>
              </a:rPr>
              <a:t>  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Electron cooling, control and diagnostics systems are created on the base of the Test Bench of the LNP JINR.</a:t>
            </a:r>
            <a:r>
              <a:rPr lang="en-US" sz="1000">
                <a:solidFill>
                  <a:schemeClr val="accent2"/>
                </a:solidFill>
                <a:latin typeface="ArialMT" charset="0"/>
              </a:rPr>
              <a:t>  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ArialMT" charset="0"/>
              </a:rPr>
              <a:t> </a:t>
            </a:r>
            <a:r>
              <a:rPr lang="en-US" sz="1000">
                <a:solidFill>
                  <a:schemeClr val="accent2"/>
                </a:solidFill>
                <a:latin typeface="ComicSansMS" charset="0"/>
              </a:rPr>
              <a:t>The vacuum chamber of the ring has to be constructed in INOE-2000, Magurele, Romania, in the frame of the Romanian p</a:t>
            </a:r>
          </a:p>
          <a:p>
            <a:pPr>
              <a:buFontTx/>
              <a:buChar char="-"/>
            </a:pPr>
            <a:r>
              <a:rPr lang="en-US" sz="1000">
                <a:solidFill>
                  <a:schemeClr val="accent2"/>
                </a:solidFill>
                <a:latin typeface="ComicSansMS" charset="0"/>
              </a:rPr>
              <a:t>ayment to JINR budget.</a:t>
            </a:r>
          </a:p>
          <a:p>
            <a:endParaRPr lang="en-US" sz="10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  <a:p>
            <a:endParaRPr lang="en-US" sz="1400">
              <a:solidFill>
                <a:schemeClr val="accent2"/>
              </a:solidFill>
              <a:latin typeface="ComicSansMS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/>
        </p:nvSpPr>
        <p:spPr bwMode="auto">
          <a:xfrm>
            <a:off x="609600" y="5715000"/>
            <a:ext cx="6019800" cy="914400"/>
          </a:xfrm>
          <a:prstGeom prst="rect">
            <a:avLst/>
          </a:prstGeom>
          <a:solidFill>
            <a:srgbClr val="99CCFF"/>
          </a:solidFill>
          <a:ln w="28575">
            <a:solidFill>
              <a:srgbClr val="993366"/>
            </a:solidFill>
            <a:miter lim="800000"/>
            <a:headEnd/>
            <a:tailEnd/>
          </a:ln>
          <a:effectLst>
            <a:outerShdw blurRad="63500" dist="63500" dir="18412194" algn="ctr" rotWithShape="0">
              <a:srgbClr val="00008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2514600" y="-1588"/>
            <a:ext cx="3554413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" pitchFamily="-65" charset="0"/>
              </a:rPr>
              <a:t>Testing</a:t>
            </a:r>
            <a:r>
              <a:rPr lang="en-US" sz="2000">
                <a:solidFill>
                  <a:srgbClr val="0000FF"/>
                </a:solidFill>
                <a:latin typeface="Copperplate" pitchFamily="-65" charset="0"/>
              </a:rPr>
              <a:t> </a:t>
            </a:r>
            <a:r>
              <a:rPr lang="en-US" sz="2400">
                <a:solidFill>
                  <a:srgbClr val="008000"/>
                </a:solidFill>
                <a:latin typeface="Copperplate" pitchFamily="-65" charset="0"/>
              </a:rPr>
              <a:t>C</a:t>
            </a:r>
            <a:r>
              <a:rPr lang="en-US" sz="2400">
                <a:solidFill>
                  <a:srgbClr val="0080FF"/>
                </a:solidFill>
                <a:latin typeface="Copperplate" pitchFamily="-65" charset="0"/>
              </a:rPr>
              <a:t>P</a:t>
            </a:r>
            <a:r>
              <a:rPr lang="en-US" sz="2400" b="1">
                <a:solidFill>
                  <a:srgbClr val="800040"/>
                </a:solidFill>
                <a:latin typeface="Copperplate" pitchFamily="-65" charset="0"/>
              </a:rPr>
              <a:t>T</a:t>
            </a:r>
            <a:r>
              <a:rPr lang="en-US" sz="2000">
                <a:solidFill>
                  <a:srgbClr val="0000FF"/>
                </a:solidFill>
                <a:latin typeface="Copperplate" pitchFamily="-65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Times" pitchFamily="-65" charset="0"/>
              </a:rPr>
              <a:t>in Ps Annihilation</a:t>
            </a:r>
          </a:p>
        </p:txBody>
      </p:sp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228600" y="438150"/>
            <a:ext cx="68675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Polarized O-Ps has a distribution of decay planes with respect to    .</a:t>
            </a:r>
          </a:p>
        </p:txBody>
      </p:sp>
      <p:graphicFrame>
        <p:nvGraphicFramePr>
          <p:cNvPr id="339973" name="Object 5"/>
          <p:cNvGraphicFramePr>
            <a:graphicFrameLocks noChangeAspect="1"/>
          </p:cNvGraphicFramePr>
          <p:nvPr/>
        </p:nvGraphicFramePr>
        <p:xfrm>
          <a:off x="5600700" y="506413"/>
          <a:ext cx="139700" cy="190500"/>
        </p:xfrm>
        <a:graphic>
          <a:graphicData uri="http://schemas.openxmlformats.org/presentationml/2006/ole">
            <p:oleObj spid="_x0000_s339973" name="Equation" r:id="rId3" imgW="139700" imgH="190500" progId="Equation.3">
              <p:embed/>
            </p:oleObj>
          </a:graphicData>
        </a:graphic>
      </p:graphicFrame>
      <p:grpSp>
        <p:nvGrpSpPr>
          <p:cNvPr id="339974" name="Group 6"/>
          <p:cNvGrpSpPr>
            <a:grpSpLocks/>
          </p:cNvGrpSpPr>
          <p:nvPr/>
        </p:nvGrpSpPr>
        <p:grpSpPr bwMode="auto">
          <a:xfrm>
            <a:off x="533400" y="2057400"/>
            <a:ext cx="6964363" cy="600075"/>
            <a:chOff x="96" y="1253"/>
            <a:chExt cx="4387" cy="378"/>
          </a:xfrm>
        </p:grpSpPr>
        <p:graphicFrame>
          <p:nvGraphicFramePr>
            <p:cNvPr id="339975" name="Object 7"/>
            <p:cNvGraphicFramePr>
              <a:graphicFrameLocks noChangeAspect="1"/>
            </p:cNvGraphicFramePr>
            <p:nvPr/>
          </p:nvGraphicFramePr>
          <p:xfrm>
            <a:off x="3630" y="1254"/>
            <a:ext cx="664" cy="240"/>
          </p:xfrm>
          <a:graphic>
            <a:graphicData uri="http://schemas.openxmlformats.org/presentationml/2006/ole">
              <p:oleObj spid="_x0000_s339975" name="Equation" r:id="rId4" imgW="1054100" imgH="381000" progId="Equation.3">
                <p:embed/>
              </p:oleObj>
            </a:graphicData>
          </a:graphic>
        </p:graphicFrame>
        <p:sp>
          <p:nvSpPr>
            <p:cNvPr id="339976" name="Text Box 8"/>
            <p:cNvSpPr txBox="1">
              <a:spLocks noChangeArrowheads="1"/>
            </p:cNvSpPr>
            <p:nvPr/>
          </p:nvSpPr>
          <p:spPr bwMode="auto">
            <a:xfrm>
              <a:off x="96" y="1253"/>
              <a:ext cx="4387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Search for a cos(</a:t>
              </a:r>
              <a:r>
                <a:rPr lang="en-US">
                  <a:latin typeface="Symbol" pitchFamily="-65" charset="2"/>
                </a:rPr>
                <a:t>q</a:t>
              </a:r>
              <a:r>
                <a:rPr lang="en-US"/>
                <a:t>) distribution of decay planes with respect to spin </a:t>
              </a:r>
            </a:p>
            <a:p>
              <a:r>
                <a:rPr lang="en-US"/>
                <a:t>Determine polarization from cos</a:t>
              </a:r>
              <a:r>
                <a:rPr lang="en-US" baseline="30000"/>
                <a:t>2 </a:t>
              </a:r>
              <a:r>
                <a:rPr lang="en-US"/>
                <a:t>(</a:t>
              </a:r>
              <a:r>
                <a:rPr lang="en-US">
                  <a:latin typeface="Symbol" pitchFamily="-65" charset="2"/>
                </a:rPr>
                <a:t>q</a:t>
              </a:r>
              <a:r>
                <a:rPr lang="en-US"/>
                <a:t>) distribution of decay planes</a:t>
              </a:r>
              <a:endParaRPr lang="en-US" sz="1800">
                <a:solidFill>
                  <a:srgbClr val="8000FF"/>
                </a:solidFill>
              </a:endParaRP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304800" y="2724150"/>
            <a:ext cx="6907213" cy="2143125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000FF"/>
                </a:solidFill>
              </a:rPr>
              <a:t>Previous Results on this signature:                              </a:t>
            </a:r>
          </a:p>
          <a:p>
            <a:endParaRPr lang="en-US">
              <a:solidFill>
                <a:srgbClr val="8000FF"/>
              </a:solidFill>
            </a:endParaRPr>
          </a:p>
          <a:p>
            <a:endParaRPr lang="en-US">
              <a:solidFill>
                <a:srgbClr val="8000FF"/>
              </a:solidFill>
            </a:endParaRPr>
          </a:p>
          <a:p>
            <a:r>
              <a:rPr lang="en-US"/>
              <a:t>B.K. Arbic </a:t>
            </a:r>
            <a:r>
              <a:rPr lang="en-US" i="1"/>
              <a:t>et al</a:t>
            </a:r>
            <a:r>
              <a:rPr lang="en-US"/>
              <a:t>., Phys. Rev. A </a:t>
            </a:r>
            <a:r>
              <a:rPr lang="en-US" b="1"/>
              <a:t>37</a:t>
            </a:r>
            <a:r>
              <a:rPr lang="en-US"/>
              <a:t>,3189(1988).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S.K. Andrukhovich </a:t>
            </a:r>
            <a:r>
              <a:rPr lang="en-US" i="1"/>
              <a:t>et al</a:t>
            </a:r>
            <a:r>
              <a:rPr lang="en-US"/>
              <a:t>., Inst. and Exp. Techniques </a:t>
            </a:r>
            <a:r>
              <a:rPr lang="en-US" b="1"/>
              <a:t>43</a:t>
            </a:r>
            <a:r>
              <a:rPr lang="en-US"/>
              <a:t>, 453 (2000).</a:t>
            </a:r>
          </a:p>
        </p:txBody>
      </p:sp>
      <p:graphicFrame>
        <p:nvGraphicFramePr>
          <p:cNvPr id="339978" name="Object 10"/>
          <p:cNvGraphicFramePr>
            <a:graphicFrameLocks noChangeAspect="1"/>
          </p:cNvGraphicFramePr>
          <p:nvPr/>
        </p:nvGraphicFramePr>
        <p:xfrm>
          <a:off x="1028700" y="3200400"/>
          <a:ext cx="1866900" cy="266700"/>
        </p:xfrm>
        <a:graphic>
          <a:graphicData uri="http://schemas.openxmlformats.org/presentationml/2006/ole">
            <p:oleObj spid="_x0000_s339978" name="Equation" r:id="rId5" imgW="1866900" imgH="266700" progId="Equation.3">
              <p:embed/>
            </p:oleObj>
          </a:graphicData>
        </a:graphic>
      </p:graphicFrame>
      <p:graphicFrame>
        <p:nvGraphicFramePr>
          <p:cNvPr id="339979" name="Object 11"/>
          <p:cNvGraphicFramePr>
            <a:graphicFrameLocks noChangeAspect="1"/>
          </p:cNvGraphicFramePr>
          <p:nvPr/>
        </p:nvGraphicFramePr>
        <p:xfrm>
          <a:off x="3735388" y="2881313"/>
          <a:ext cx="1612900" cy="406400"/>
        </p:xfrm>
        <a:graphic>
          <a:graphicData uri="http://schemas.openxmlformats.org/presentationml/2006/ole">
            <p:oleObj spid="_x0000_s339979" name="Equation" r:id="rId6" imgW="1612900" imgH="406400" progId="Equation.3">
              <p:embed/>
            </p:oleObj>
          </a:graphicData>
        </a:graphic>
      </p:graphicFrame>
      <p:graphicFrame>
        <p:nvGraphicFramePr>
          <p:cNvPr id="339980" name="Object 12"/>
          <p:cNvGraphicFramePr>
            <a:graphicFrameLocks noChangeAspect="1"/>
          </p:cNvGraphicFramePr>
          <p:nvPr/>
        </p:nvGraphicFramePr>
        <p:xfrm>
          <a:off x="1206500" y="4210050"/>
          <a:ext cx="1651000" cy="228600"/>
        </p:xfrm>
        <a:graphic>
          <a:graphicData uri="http://schemas.openxmlformats.org/presentationml/2006/ole">
            <p:oleObj spid="_x0000_s339980" name="Equation" r:id="rId7" imgW="1651000" imgH="228600" progId="Equation.3">
              <p:embed/>
            </p:oleObj>
          </a:graphicData>
        </a:graphic>
      </p:graphicFrame>
      <p:sp>
        <p:nvSpPr>
          <p:cNvPr id="339981" name="Line 13"/>
          <p:cNvSpPr>
            <a:spLocks noChangeShapeType="1"/>
          </p:cNvSpPr>
          <p:nvPr/>
        </p:nvSpPr>
        <p:spPr bwMode="auto">
          <a:xfrm>
            <a:off x="381000" y="40386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982" name="Text Box 14"/>
          <p:cNvSpPr txBox="1">
            <a:spLocks noChangeArrowheads="1"/>
          </p:cNvSpPr>
          <p:nvPr/>
        </p:nvSpPr>
        <p:spPr bwMode="auto">
          <a:xfrm>
            <a:off x="1905000" y="4953000"/>
            <a:ext cx="2782888" cy="60007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Factor of 10 improvement</a:t>
            </a:r>
          </a:p>
          <a:p>
            <a:r>
              <a:rPr lang="en-US"/>
              <a:t>with Gammasphere</a:t>
            </a:r>
          </a:p>
        </p:txBody>
      </p:sp>
      <p:pic>
        <p:nvPicPr>
          <p:cNvPr id="339983" name="Picture 15" descr="image-44.pdf                                                   0018D437Macintosh HD                   B42CED25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838200"/>
            <a:ext cx="4597400" cy="587375"/>
          </a:xfrm>
          <a:prstGeom prst="rect">
            <a:avLst/>
          </a:prstGeom>
          <a:noFill/>
        </p:spPr>
      </p:pic>
      <p:sp>
        <p:nvSpPr>
          <p:cNvPr id="339984" name="Line 16"/>
          <p:cNvSpPr>
            <a:spLocks noChangeShapeType="1"/>
          </p:cNvSpPr>
          <p:nvPr/>
        </p:nvSpPr>
        <p:spPr bwMode="auto">
          <a:xfrm flipH="1">
            <a:off x="3124200" y="1524000"/>
            <a:ext cx="152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985" name="Line 17"/>
          <p:cNvSpPr>
            <a:spLocks noChangeShapeType="1"/>
          </p:cNvSpPr>
          <p:nvPr/>
        </p:nvSpPr>
        <p:spPr bwMode="auto">
          <a:xfrm>
            <a:off x="5029200" y="15240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986" name="Text Box 18"/>
          <p:cNvSpPr txBox="1">
            <a:spLocks noChangeArrowheads="1"/>
          </p:cNvSpPr>
          <p:nvPr/>
        </p:nvSpPr>
        <p:spPr bwMode="auto">
          <a:xfrm>
            <a:off x="3429000" y="1577975"/>
            <a:ext cx="9366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FF"/>
                </a:solidFill>
                <a:latin typeface="Copperplate" pitchFamily="-65" charset="0"/>
              </a:rPr>
              <a:t>T</a:t>
            </a:r>
            <a:r>
              <a:rPr lang="en-US" sz="1800">
                <a:solidFill>
                  <a:srgbClr val="0000FF"/>
                </a:solidFill>
              </a:rPr>
              <a:t>-even</a:t>
            </a:r>
            <a:endParaRPr lang="en-US" sz="2400"/>
          </a:p>
        </p:txBody>
      </p:sp>
      <p:sp>
        <p:nvSpPr>
          <p:cNvPr id="339987" name="Text Box 19"/>
          <p:cNvSpPr txBox="1">
            <a:spLocks noChangeArrowheads="1"/>
          </p:cNvSpPr>
          <p:nvPr/>
        </p:nvSpPr>
        <p:spPr bwMode="auto">
          <a:xfrm>
            <a:off x="5165725" y="1554163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opperplate" pitchFamily="-65" charset="0"/>
              </a:rPr>
              <a:t>T</a:t>
            </a:r>
            <a:r>
              <a:rPr lang="en-US" sz="1800">
                <a:solidFill>
                  <a:srgbClr val="FF0000"/>
                </a:solidFill>
              </a:rPr>
              <a:t>-odd</a:t>
            </a:r>
            <a:endParaRPr lang="en-US" sz="1800"/>
          </a:p>
        </p:txBody>
      </p:sp>
      <p:sp>
        <p:nvSpPr>
          <p:cNvPr id="339988" name="Rectangle 20"/>
          <p:cNvSpPr>
            <a:spLocks noChangeArrowheads="1"/>
          </p:cNvSpPr>
          <p:nvPr/>
        </p:nvSpPr>
        <p:spPr bwMode="auto">
          <a:xfrm>
            <a:off x="2209800" y="6000750"/>
            <a:ext cx="19367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  <a:r>
              <a:rPr lang="en-US" b="1" baseline="-25000">
                <a:solidFill>
                  <a:srgbClr val="FF0000"/>
                </a:solidFill>
              </a:rPr>
              <a:t>n </a:t>
            </a:r>
            <a:r>
              <a:rPr lang="en-US" b="1">
                <a:solidFill>
                  <a:srgbClr val="FF0000"/>
                </a:solidFill>
              </a:rPr>
              <a:t>= -0.0026(31)</a:t>
            </a:r>
          </a:p>
        </p:txBody>
      </p:sp>
      <p:sp>
        <p:nvSpPr>
          <p:cNvPr id="339989" name="Text Box 21"/>
          <p:cNvSpPr txBox="1">
            <a:spLocks noChangeArrowheads="1"/>
          </p:cNvSpPr>
          <p:nvPr/>
        </p:nvSpPr>
        <p:spPr bwMode="auto">
          <a:xfrm>
            <a:off x="609600" y="6305550"/>
            <a:ext cx="5775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P.A. Vetter and S.J. Freedman, PRL </a:t>
            </a:r>
            <a:r>
              <a:rPr lang="en-US" b="1"/>
              <a:t>91</a:t>
            </a:r>
            <a:r>
              <a:rPr lang="en-US"/>
              <a:t>, 263401 (2003).</a:t>
            </a:r>
          </a:p>
        </p:txBody>
      </p:sp>
      <p:sp>
        <p:nvSpPr>
          <p:cNvPr id="339990" name="Text Box 22"/>
          <p:cNvSpPr txBox="1">
            <a:spLocks noChangeArrowheads="1"/>
          </p:cNvSpPr>
          <p:nvPr/>
        </p:nvSpPr>
        <p:spPr bwMode="auto">
          <a:xfrm>
            <a:off x="1752600" y="5740400"/>
            <a:ext cx="28146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LBNL Gammasphere Result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458788" y="246063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2800">
              <a:solidFill>
                <a:srgbClr val="FFFF00"/>
              </a:solidFill>
              <a:latin typeface="Comic Sans MS" pitchFamily="-65" charset="0"/>
            </a:endParaRPr>
          </a:p>
        </p:txBody>
      </p:sp>
      <p:sp>
        <p:nvSpPr>
          <p:cNvPr id="353283" name="Text Box 3"/>
          <p:cNvSpPr txBox="1">
            <a:spLocks noChangeArrowheads="1"/>
          </p:cNvSpPr>
          <p:nvPr/>
        </p:nvSpPr>
        <p:spPr bwMode="auto">
          <a:xfrm>
            <a:off x="457200" y="2819400"/>
            <a:ext cx="832643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SzPct val="155000"/>
              <a:buFont typeface="Wingdings" pitchFamily="-65" charset="2"/>
              <a:buChar char="Ø"/>
            </a:pP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Time of photons emission relative to positron injection time to</a:t>
            </a:r>
          </a:p>
          <a:p>
            <a:pPr eaLnBrk="1" hangingPunct="1">
              <a:buSzPct val="155000"/>
              <a:buFont typeface="Wingdings" pitchFamily="-65" charset="2"/>
              <a:buNone/>
            </a:pP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     the target (</a:t>
            </a:r>
            <a:r>
              <a:rPr lang="en-US" sz="2000">
                <a:solidFill>
                  <a:srgbClr val="F2EF32"/>
                </a:solidFill>
                <a:latin typeface="Comic Sans MS" pitchFamily="-65" charset="0"/>
              </a:rPr>
              <a:t>PALS</a:t>
            </a: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 - positron annihilation lifetime spectroscopy)</a:t>
            </a:r>
          </a:p>
          <a:p>
            <a:pPr eaLnBrk="1" hangingPunct="1">
              <a:buSzPct val="155000"/>
              <a:buFont typeface="Wingdings" pitchFamily="-65" charset="2"/>
              <a:buNone/>
            </a:pPr>
            <a:endParaRPr lang="en-US" sz="2000">
              <a:solidFill>
                <a:schemeClr val="bg1"/>
              </a:solidFill>
              <a:latin typeface="Comic Sans MS" pitchFamily="-65" charset="0"/>
            </a:endParaRPr>
          </a:p>
          <a:p>
            <a:pPr eaLnBrk="1" hangingPunct="1">
              <a:buSzPct val="155000"/>
              <a:buFont typeface="Wingdings" pitchFamily="-65" charset="2"/>
              <a:buChar char="Ø"/>
            </a:pP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 Angular correlations between emitted photons (</a:t>
            </a:r>
            <a:r>
              <a:rPr lang="en-US" sz="2000">
                <a:solidFill>
                  <a:srgbClr val="F2EF32"/>
                </a:solidFill>
                <a:latin typeface="Comic Sans MS" pitchFamily="-65" charset="0"/>
              </a:rPr>
              <a:t>ACAR</a:t>
            </a: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 - angular correlatiuon of annihilation radiation)</a:t>
            </a:r>
          </a:p>
          <a:p>
            <a:pPr eaLnBrk="1" hangingPunct="1">
              <a:buSzPct val="155000"/>
              <a:buFont typeface="Wingdings" pitchFamily="-65" charset="2"/>
              <a:buNone/>
            </a:pPr>
            <a:endParaRPr lang="en-US" sz="2000">
              <a:solidFill>
                <a:schemeClr val="bg1"/>
              </a:solidFill>
              <a:latin typeface="Comic Sans MS" pitchFamily="-65" charset="0"/>
            </a:endParaRPr>
          </a:p>
          <a:p>
            <a:pPr eaLnBrk="1" hangingPunct="1">
              <a:buSzPct val="155000"/>
              <a:buFont typeface="Wingdings" pitchFamily="-65" charset="2"/>
              <a:buChar char="Ø"/>
            </a:pP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 Energy spread of emitted photons (</a:t>
            </a:r>
            <a:r>
              <a:rPr lang="en-US" sz="2000">
                <a:solidFill>
                  <a:srgbClr val="F2EF32"/>
                </a:solidFill>
                <a:latin typeface="Comic Sans MS" pitchFamily="-65" charset="0"/>
              </a:rPr>
              <a:t>DB</a:t>
            </a: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-Doppler broadenning) </a:t>
            </a:r>
          </a:p>
          <a:p>
            <a:pPr eaLnBrk="1" hangingPunct="1">
              <a:buSzPct val="155000"/>
              <a:buFont typeface="Wingdings" pitchFamily="-65" charset="2"/>
              <a:buNone/>
            </a:pPr>
            <a:r>
              <a:rPr lang="en-US" sz="2000">
                <a:solidFill>
                  <a:schemeClr val="bg1"/>
                </a:solidFill>
                <a:latin typeface="Comic Sans MS" pitchFamily="-65" charset="0"/>
              </a:rPr>
              <a:t>    </a:t>
            </a:r>
          </a:p>
          <a:p>
            <a:pPr eaLnBrk="1" hangingPunct="1"/>
            <a:endParaRPr lang="en-US" sz="2000">
              <a:solidFill>
                <a:srgbClr val="FF9933"/>
              </a:solidFill>
              <a:latin typeface="Comic Sans MS" pitchFamily="-65" charset="0"/>
            </a:endParaRPr>
          </a:p>
        </p:txBody>
      </p:sp>
      <p:sp>
        <p:nvSpPr>
          <p:cNvPr id="353284" name="Text Box 4"/>
          <p:cNvSpPr txBox="1">
            <a:spLocks noChangeArrowheads="1"/>
          </p:cNvSpPr>
          <p:nvPr/>
        </p:nvSpPr>
        <p:spPr bwMode="auto">
          <a:xfrm>
            <a:off x="609600" y="1295400"/>
            <a:ext cx="789463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When positron stops in a matter it finally annihilates with an electron </a:t>
            </a:r>
          </a:p>
          <a:p>
            <a:r>
              <a:rPr lang="en-US" sz="1800">
                <a:solidFill>
                  <a:schemeClr val="bg1"/>
                </a:solidFill>
              </a:rPr>
              <a:t>into photons  </a:t>
            </a:r>
            <a:endParaRPr lang="en-US" sz="1800"/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609600" y="2133600"/>
            <a:ext cx="44275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2EF32"/>
                </a:solidFill>
              </a:rPr>
              <a:t>What one can measure?:</a:t>
            </a:r>
            <a:endParaRPr lang="en-US" sz="1400"/>
          </a:p>
        </p:txBody>
      </p:sp>
      <p:sp>
        <p:nvSpPr>
          <p:cNvPr id="35328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algn="l"/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Methods of </a:t>
            </a:r>
            <a:r>
              <a:rPr lang="en-US" sz="2800">
                <a:solidFill>
                  <a:srgbClr val="FF0080"/>
                </a:solidFill>
                <a:latin typeface="Comic Sans MS" pitchFamily="-65" charset="0"/>
              </a:rPr>
              <a:t>P</a:t>
            </a:r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ositron </a:t>
            </a:r>
            <a:r>
              <a:rPr lang="en-US" sz="2800">
                <a:solidFill>
                  <a:srgbClr val="FF0080"/>
                </a:solidFill>
                <a:latin typeface="Comic Sans MS" pitchFamily="-65" charset="0"/>
              </a:rPr>
              <a:t>A</a:t>
            </a:r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nnihilation </a:t>
            </a:r>
            <a:r>
              <a:rPr lang="en-US" sz="2800">
                <a:solidFill>
                  <a:srgbClr val="FF0080"/>
                </a:solidFill>
                <a:latin typeface="Comic Sans MS" pitchFamily="-65" charset="0"/>
              </a:rPr>
              <a:t>S</a:t>
            </a:r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pectroscopy (PAS) </a:t>
            </a:r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248400"/>
            <a:ext cx="8534400" cy="457200"/>
          </a:xfrm>
          <a:ln/>
        </p:spPr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rgbClr val="CC66FF"/>
                </a:solidFill>
              </a:rPr>
              <a:t>S.N. Gninenko    - Experimental searches for  hidden sector - Trieste, July 2008 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267200" cy="609600"/>
          </a:xfrm>
        </p:spPr>
        <p:txBody>
          <a:bodyPr/>
          <a:lstStyle/>
          <a:p>
            <a:pPr eaLnBrk="1" hangingPunct="1"/>
            <a:r>
              <a:rPr lang="en-US" sz="2400"/>
              <a:t>o-Ps decay rate puzzle </a:t>
            </a:r>
            <a:br>
              <a:rPr lang="en-US" sz="2400"/>
            </a:br>
            <a:r>
              <a:rPr lang="en-US" sz="2400"/>
              <a:t>(1982-2002)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28800" y="838200"/>
            <a:ext cx="60960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</a:rPr>
              <a:t>History of oPs decay rate measurements</a:t>
            </a:r>
            <a:endParaRPr lang="en-US" sz="2000"/>
          </a:p>
        </p:txBody>
      </p:sp>
      <p:pic>
        <p:nvPicPr>
          <p:cNvPr id="19467" name="Picture 11" descr="ops_history.jpg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5410200" cy="4724400"/>
          </a:xfrm>
          <a:prstGeom prst="rect">
            <a:avLst/>
          </a:prstGeom>
          <a:noFill/>
        </p:spPr>
      </p:pic>
      <p:sp>
        <p:nvSpPr>
          <p:cNvPr id="19471" name="Text Box 4"/>
          <p:cNvSpPr txBox="1">
            <a:spLocks noChangeArrowheads="1"/>
          </p:cNvSpPr>
          <p:nvPr/>
        </p:nvSpPr>
        <p:spPr bwMode="auto">
          <a:xfrm>
            <a:off x="5334000" y="2362200"/>
            <a:ext cx="3962400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</a:rPr>
              <a:t>Discrepancy                         :   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0080"/>
                </a:solidFill>
              </a:rPr>
              <a:t>unknow contribution at the level   </a:t>
            </a:r>
          </a:p>
          <a:p>
            <a:r>
              <a:rPr lang="en-US" sz="2000">
                <a:solidFill>
                  <a:srgbClr val="000080"/>
                </a:solidFill>
              </a:rPr>
              <a:t> Br(oPs-&gt;X</a:t>
            </a:r>
            <a:r>
              <a:rPr lang="en-US" sz="2400">
                <a:solidFill>
                  <a:srgbClr val="000080"/>
                </a:solidFill>
              </a:rPr>
              <a:t>)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~</a:t>
            </a:r>
            <a:r>
              <a:rPr lang="en-US" sz="24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10</a:t>
            </a:r>
            <a:r>
              <a:rPr lang="en-US" sz="2400" baseline="300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-3</a:t>
            </a:r>
            <a:r>
              <a:rPr lang="en-US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</a:t>
            </a:r>
            <a:r>
              <a:rPr lang="en-US" sz="2000">
                <a:solidFill>
                  <a:srgbClr val="000080"/>
                </a:solidFill>
              </a:rPr>
              <a:t>or</a:t>
            </a:r>
          </a:p>
          <a:p>
            <a:r>
              <a:rPr lang="en-US" sz="2000">
                <a:solidFill>
                  <a:srgbClr val="000080"/>
                </a:solidFill>
              </a:rPr>
              <a:t>- experimental problems</a:t>
            </a:r>
          </a:p>
        </p:txBody>
      </p:sp>
      <p:pic>
        <p:nvPicPr>
          <p:cNvPr id="19472" name="Picture 1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934200" y="2362200"/>
            <a:ext cx="129540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9473" name="AutoShape 17"/>
          <p:cNvSpPr>
            <a:spLocks/>
          </p:cNvSpPr>
          <p:nvPr/>
        </p:nvSpPr>
        <p:spPr bwMode="auto">
          <a:xfrm>
            <a:off x="4876800" y="2438400"/>
            <a:ext cx="304800" cy="1447800"/>
          </a:xfrm>
          <a:prstGeom prst="rightBrace">
            <a:avLst>
              <a:gd name="adj1" fmla="val 39583"/>
              <a:gd name="adj2" fmla="val 50000"/>
            </a:avLst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5334000" y="3886200"/>
            <a:ext cx="3810000" cy="1920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</a:rPr>
              <a:t>Tokyo measurements (</a:t>
            </a:r>
            <a:r>
              <a:rPr lang="en-US" sz="2000">
                <a:solidFill>
                  <a:srgbClr val="FF0080"/>
                </a:solidFill>
              </a:rPr>
              <a:t>oPs formation in target</a:t>
            </a:r>
            <a:r>
              <a:rPr lang="en-US" sz="2000">
                <a:solidFill>
                  <a:srgbClr val="000080"/>
                </a:solidFill>
              </a:rPr>
              <a:t>) and </a:t>
            </a:r>
          </a:p>
          <a:p>
            <a:r>
              <a:rPr lang="en-US" sz="2000">
                <a:solidFill>
                  <a:srgbClr val="000080"/>
                </a:solidFill>
              </a:rPr>
              <a:t>Ann Arbor experiment (</a:t>
            </a:r>
            <a:r>
              <a:rPr lang="en-US" sz="2000">
                <a:solidFill>
                  <a:srgbClr val="FF0080"/>
                </a:solidFill>
              </a:rPr>
              <a:t>oPs formation in vacuum,</a:t>
            </a:r>
            <a:r>
              <a:rPr lang="en-US" sz="2000">
                <a:solidFill>
                  <a:srgbClr val="000080"/>
                </a:solidFill>
              </a:rPr>
              <a:t>)</a:t>
            </a:r>
          </a:p>
          <a:p>
            <a:r>
              <a:rPr lang="en-US" sz="2000">
                <a:solidFill>
                  <a:srgbClr val="000080"/>
                </a:solidFill>
              </a:rPr>
              <a:t>agree to each other and also agree with QED predictions</a:t>
            </a:r>
          </a:p>
        </p:txBody>
      </p:sp>
      <p:sp>
        <p:nvSpPr>
          <p:cNvPr id="19476" name="AutoShape 20"/>
          <p:cNvSpPr>
            <a:spLocks/>
          </p:cNvSpPr>
          <p:nvPr/>
        </p:nvSpPr>
        <p:spPr bwMode="auto">
          <a:xfrm>
            <a:off x="4800600" y="4038600"/>
            <a:ext cx="457200" cy="1447800"/>
          </a:xfrm>
          <a:prstGeom prst="rightBrace">
            <a:avLst>
              <a:gd name="adj1" fmla="val 26389"/>
              <a:gd name="adj2" fmla="val 50000"/>
            </a:avLst>
          </a:prstGeom>
          <a:noFill/>
          <a:ln w="28575">
            <a:solidFill>
              <a:srgbClr val="FF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228600" y="5791200"/>
            <a:ext cx="26066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Ann Arbor “small” cavity</a:t>
            </a:r>
            <a:endParaRPr lang="en-US" sz="2000">
              <a:solidFill>
                <a:srgbClr val="000080"/>
              </a:solidFill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3352800"/>
            <a:ext cx="23780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Ann Arbor “big” cavity</a:t>
            </a: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1600200" y="3810000"/>
            <a:ext cx="1143000" cy="76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V="1">
            <a:off x="1447800" y="5257800"/>
            <a:ext cx="762000" cy="533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Text Box 2"/>
          <p:cNvSpPr txBox="1">
            <a:spLocks noChangeArrowheads="1"/>
          </p:cNvSpPr>
          <p:nvPr/>
        </p:nvSpPr>
        <p:spPr bwMode="auto">
          <a:xfrm>
            <a:off x="3276600" y="3352800"/>
            <a:ext cx="5410200" cy="298767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18900000" algn="ctr" rotWithShape="0">
              <a:srgbClr val="6666FF">
                <a:alpha val="74998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Geneva CY" charset="0"/>
              </a:rPr>
              <a:t>  (O-Ps -&gt; 5</a:t>
            </a:r>
            <a:r>
              <a:rPr lang="en-US" b="1">
                <a:latin typeface="Symbol" pitchFamily="-65" charset="2"/>
              </a:rPr>
              <a:t>g</a:t>
            </a:r>
            <a:r>
              <a:rPr lang="en-US" b="1">
                <a:latin typeface="Geneva CY" charset="0"/>
              </a:rPr>
              <a:t>)/(O-Ps -&gt; 3</a:t>
            </a:r>
            <a:r>
              <a:rPr lang="en-US" b="1">
                <a:latin typeface="Symbol" pitchFamily="-65" charset="2"/>
              </a:rPr>
              <a:t>g</a:t>
            </a:r>
            <a:r>
              <a:rPr lang="en-US" b="1">
                <a:latin typeface="Geneva CY" charset="0"/>
              </a:rPr>
              <a:t>)   = </a:t>
            </a:r>
            <a:r>
              <a:rPr lang="en-US" b="1">
                <a:solidFill>
                  <a:srgbClr val="FF3300"/>
                </a:solidFill>
                <a:latin typeface="Geneva CY" charset="0"/>
              </a:rPr>
              <a:t>1.67(99)(37) x 10</a:t>
            </a:r>
            <a:r>
              <a:rPr lang="en-US" b="1" baseline="30000">
                <a:solidFill>
                  <a:srgbClr val="FF3300"/>
                </a:solidFill>
                <a:latin typeface="Geneva CY" charset="0"/>
              </a:rPr>
              <a:t>-6</a:t>
            </a:r>
            <a:endParaRPr lang="en-US">
              <a:solidFill>
                <a:srgbClr val="FF3300"/>
              </a:solidFill>
              <a:latin typeface="Geneva CY" charset="0"/>
            </a:endParaRPr>
          </a:p>
          <a:p>
            <a:r>
              <a:rPr lang="en-US">
                <a:solidFill>
                  <a:srgbClr val="FF3300"/>
                </a:solidFill>
                <a:latin typeface="Geneva CY" charset="0"/>
              </a:rPr>
              <a:t>	</a:t>
            </a:r>
          </a:p>
          <a:p>
            <a:r>
              <a:rPr lang="en-US">
                <a:solidFill>
                  <a:srgbClr val="FF3300"/>
                </a:solidFill>
                <a:latin typeface="Geneva CY" charset="0"/>
              </a:rPr>
              <a:t>                 </a:t>
            </a:r>
            <a:r>
              <a:rPr lang="en-US">
                <a:latin typeface="Geneva CY" charset="0"/>
              </a:rPr>
              <a:t>QED value(tree)    =  </a:t>
            </a:r>
            <a:r>
              <a:rPr lang="en-US" b="1">
                <a:solidFill>
                  <a:srgbClr val="0033FF"/>
                </a:solidFill>
                <a:latin typeface="Geneva CY" charset="0"/>
              </a:rPr>
              <a:t>0.9591 x 10</a:t>
            </a:r>
            <a:r>
              <a:rPr lang="en-US" b="1" baseline="30000">
                <a:solidFill>
                  <a:srgbClr val="0033FF"/>
                </a:solidFill>
                <a:latin typeface="Geneva CY" charset="0"/>
              </a:rPr>
              <a:t>-6</a:t>
            </a:r>
            <a:endParaRPr lang="en-US" b="1">
              <a:solidFill>
                <a:srgbClr val="0033FF"/>
              </a:solidFill>
              <a:latin typeface="Geneva CY" charset="0"/>
            </a:endParaRPr>
          </a:p>
          <a:p>
            <a:r>
              <a:rPr lang="en-US">
                <a:latin typeface="Geneva CY" charset="0"/>
              </a:rPr>
              <a:t>  Previous mmt.(1 event, ‘95) = </a:t>
            </a:r>
            <a:r>
              <a:rPr lang="en-US" b="1">
                <a:solidFill>
                  <a:srgbClr val="33FF00"/>
                </a:solidFill>
                <a:latin typeface="Geneva CY" charset="0"/>
              </a:rPr>
              <a:t>2.2(2.2) x 10</a:t>
            </a:r>
            <a:r>
              <a:rPr lang="en-US" b="1" baseline="30000">
                <a:solidFill>
                  <a:srgbClr val="33FF00"/>
                </a:solidFill>
                <a:latin typeface="Geneva CY" charset="0"/>
              </a:rPr>
              <a:t>-6</a:t>
            </a:r>
          </a:p>
          <a:p>
            <a:r>
              <a:rPr lang="en-US">
                <a:latin typeface="Geneva CY" charset="0"/>
              </a:rPr>
              <a:t>[Matsumoto </a:t>
            </a:r>
            <a:r>
              <a:rPr lang="en-US" i="1">
                <a:latin typeface="Geneva CY" charset="0"/>
              </a:rPr>
              <a:t>et al.</a:t>
            </a:r>
            <a:r>
              <a:rPr lang="en-US">
                <a:latin typeface="Geneva CY" charset="0"/>
              </a:rPr>
              <a:t>, Phys. Rev. A </a:t>
            </a:r>
            <a:r>
              <a:rPr lang="en-US" b="1">
                <a:latin typeface="Geneva CY" charset="0"/>
              </a:rPr>
              <a:t>54</a:t>
            </a:r>
            <a:r>
              <a:rPr lang="en-US">
                <a:latin typeface="Geneva CY" charset="0"/>
              </a:rPr>
              <a:t>, 1947(1996)]</a:t>
            </a:r>
            <a:endParaRPr lang="en-US">
              <a:solidFill>
                <a:srgbClr val="FF3300"/>
              </a:solidFill>
              <a:latin typeface="Geneva CY" charset="0"/>
            </a:endParaRPr>
          </a:p>
          <a:p>
            <a:endParaRPr lang="en-US">
              <a:solidFill>
                <a:srgbClr val="FF3300"/>
              </a:solidFill>
              <a:latin typeface="Geneva CY" charset="0"/>
            </a:endParaRPr>
          </a:p>
          <a:p>
            <a:endParaRPr lang="en-US" baseline="30000">
              <a:solidFill>
                <a:srgbClr val="FF3300"/>
              </a:solidFill>
              <a:latin typeface="Geneva CY" charset="0"/>
            </a:endParaRPr>
          </a:p>
          <a:p>
            <a:r>
              <a:rPr lang="en-US" b="1">
                <a:latin typeface="Geneva CY" charset="0"/>
              </a:rPr>
              <a:t>(P-Ps -&gt; 4</a:t>
            </a:r>
            <a:r>
              <a:rPr lang="en-US" b="1">
                <a:latin typeface="Symbol" pitchFamily="-65" charset="2"/>
              </a:rPr>
              <a:t>g</a:t>
            </a:r>
            <a:r>
              <a:rPr lang="en-US" b="1">
                <a:latin typeface="Geneva CY" charset="0"/>
              </a:rPr>
              <a:t>)/(O-Ps -&gt; 2</a:t>
            </a:r>
            <a:r>
              <a:rPr lang="en-US" b="1">
                <a:latin typeface="Symbol" pitchFamily="-65" charset="2"/>
              </a:rPr>
              <a:t>g</a:t>
            </a:r>
            <a:r>
              <a:rPr lang="en-US" b="1">
                <a:latin typeface="Geneva CY" charset="0"/>
              </a:rPr>
              <a:t>)   = </a:t>
            </a:r>
            <a:r>
              <a:rPr lang="en-US" b="1">
                <a:solidFill>
                  <a:srgbClr val="FF3300"/>
                </a:solidFill>
                <a:latin typeface="Geneva CY" charset="0"/>
              </a:rPr>
              <a:t>1.14(33)(21) x 10</a:t>
            </a:r>
            <a:r>
              <a:rPr lang="en-US" b="1" baseline="30000">
                <a:solidFill>
                  <a:srgbClr val="FF3300"/>
                </a:solidFill>
                <a:latin typeface="Geneva CY" charset="0"/>
              </a:rPr>
              <a:t>-6</a:t>
            </a:r>
          </a:p>
          <a:p>
            <a:r>
              <a:rPr lang="en-US">
                <a:latin typeface="Geneva CY" charset="0"/>
              </a:rPr>
              <a:t>     </a:t>
            </a:r>
          </a:p>
          <a:p>
            <a:r>
              <a:rPr lang="en-US">
                <a:latin typeface="Geneva CY" charset="0"/>
              </a:rPr>
              <a:t>       QED value(one-loop)   = </a:t>
            </a:r>
            <a:r>
              <a:rPr lang="en-US" b="1">
                <a:solidFill>
                  <a:srgbClr val="0033FF"/>
                </a:solidFill>
                <a:latin typeface="Geneva CY" charset="0"/>
              </a:rPr>
              <a:t>1.4388 x 10</a:t>
            </a:r>
            <a:r>
              <a:rPr lang="en-US" b="1" baseline="30000">
                <a:solidFill>
                  <a:srgbClr val="0033FF"/>
                </a:solidFill>
                <a:latin typeface="Geneva CY" charset="0"/>
              </a:rPr>
              <a:t>-6</a:t>
            </a:r>
            <a:endParaRPr lang="en-US" b="1">
              <a:solidFill>
                <a:srgbClr val="0033FF"/>
              </a:solidFill>
              <a:latin typeface="Geneva CY" charset="0"/>
            </a:endParaRPr>
          </a:p>
          <a:p>
            <a:r>
              <a:rPr lang="en-US" b="1">
                <a:solidFill>
                  <a:srgbClr val="0033FF"/>
                </a:solidFill>
                <a:latin typeface="Geneva CY" charset="0"/>
              </a:rPr>
              <a:t>        </a:t>
            </a:r>
            <a:r>
              <a:rPr lang="en-US">
                <a:latin typeface="Geneva CY" charset="0"/>
              </a:rPr>
              <a:t>Previous mmt. (1994)  = </a:t>
            </a:r>
            <a:r>
              <a:rPr lang="en-US" b="1">
                <a:solidFill>
                  <a:srgbClr val="33FF00"/>
                </a:solidFill>
                <a:latin typeface="Geneva CY" charset="0"/>
              </a:rPr>
              <a:t>1.50(11) x 10</a:t>
            </a:r>
            <a:r>
              <a:rPr lang="en-US" b="1" baseline="30000">
                <a:solidFill>
                  <a:srgbClr val="33FF00"/>
                </a:solidFill>
                <a:latin typeface="Geneva CY" charset="0"/>
              </a:rPr>
              <a:t>-6</a:t>
            </a:r>
          </a:p>
          <a:p>
            <a:r>
              <a:rPr lang="en-US">
                <a:latin typeface="Geneva CY" charset="0"/>
              </a:rPr>
              <a:t>[von Busch </a:t>
            </a:r>
            <a:r>
              <a:rPr lang="en-US" i="1">
                <a:latin typeface="Geneva CY" charset="0"/>
              </a:rPr>
              <a:t>et al.</a:t>
            </a:r>
            <a:r>
              <a:rPr lang="en-US">
                <a:latin typeface="Geneva CY" charset="0"/>
              </a:rPr>
              <a:t>, Phys. Lett. B </a:t>
            </a:r>
            <a:r>
              <a:rPr lang="en-US" b="1">
                <a:latin typeface="Geneva CY" charset="0"/>
              </a:rPr>
              <a:t>325</a:t>
            </a:r>
            <a:r>
              <a:rPr lang="en-US">
                <a:latin typeface="Geneva CY" charset="0"/>
              </a:rPr>
              <a:t>, 300 (1994)]</a:t>
            </a:r>
            <a:endParaRPr lang="en-US" b="1" baseline="30000">
              <a:solidFill>
                <a:srgbClr val="0033FF"/>
              </a:solidFill>
              <a:latin typeface="Geneva CY" charset="0"/>
            </a:endParaRPr>
          </a:p>
        </p:txBody>
      </p:sp>
      <p:sp>
        <p:nvSpPr>
          <p:cNvPr id="523267" name="Line 3"/>
          <p:cNvSpPr>
            <a:spLocks noChangeShapeType="1"/>
          </p:cNvSpPr>
          <p:nvPr/>
        </p:nvSpPr>
        <p:spPr bwMode="auto">
          <a:xfrm>
            <a:off x="3733800" y="4953000"/>
            <a:ext cx="4311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268" name="Text Box 4"/>
          <p:cNvSpPr txBox="1">
            <a:spLocks noChangeArrowheads="1"/>
          </p:cNvSpPr>
          <p:nvPr/>
        </p:nvSpPr>
        <p:spPr bwMode="auto">
          <a:xfrm>
            <a:off x="3581400" y="838200"/>
            <a:ext cx="5257800" cy="181588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18900000" algn="ctr" rotWithShape="0">
              <a:srgbClr val="6666FF">
                <a:alpha val="74998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Geneva CY" charset="0"/>
              </a:rPr>
              <a:t>(O-Ps -&gt; 4</a:t>
            </a:r>
            <a:r>
              <a:rPr lang="en-US" b="1">
                <a:latin typeface="Symbol" pitchFamily="-65" charset="2"/>
              </a:rPr>
              <a:t>g</a:t>
            </a:r>
            <a:r>
              <a:rPr lang="en-US" b="1">
                <a:latin typeface="Geneva CY" charset="0"/>
              </a:rPr>
              <a:t>)/(O-Ps -&gt; 3</a:t>
            </a:r>
            <a:r>
              <a:rPr lang="en-US" b="1">
                <a:latin typeface="Symbol" pitchFamily="-65" charset="2"/>
              </a:rPr>
              <a:t>g</a:t>
            </a:r>
            <a:r>
              <a:rPr lang="en-US" b="1">
                <a:latin typeface="Geneva CY" charset="0"/>
              </a:rPr>
              <a:t>) &lt; </a:t>
            </a:r>
            <a:r>
              <a:rPr lang="en-US" b="1">
                <a:solidFill>
                  <a:srgbClr val="FF3300"/>
                </a:solidFill>
                <a:latin typeface="Geneva CY" charset="0"/>
              </a:rPr>
              <a:t>3.7 x 10</a:t>
            </a:r>
            <a:r>
              <a:rPr lang="en-US" b="1" baseline="30000">
                <a:solidFill>
                  <a:srgbClr val="FF3300"/>
                </a:solidFill>
                <a:latin typeface="Geneva CY" charset="0"/>
              </a:rPr>
              <a:t>-6 </a:t>
            </a:r>
            <a:r>
              <a:rPr lang="en-US" b="1">
                <a:latin typeface="Geneva CY" charset="0"/>
              </a:rPr>
              <a:t> (90% C.L.)</a:t>
            </a:r>
            <a:endParaRPr lang="en-US">
              <a:latin typeface="Geneva CY" charset="0"/>
            </a:endParaRPr>
          </a:p>
          <a:p>
            <a:endParaRPr lang="en-US">
              <a:latin typeface="Geneva CY" charset="0"/>
            </a:endParaRPr>
          </a:p>
          <a:p>
            <a:r>
              <a:rPr lang="en-US">
                <a:latin typeface="Geneva CY" charset="0"/>
              </a:rPr>
              <a:t>      Previous limit (1996)  &lt;  </a:t>
            </a:r>
            <a:r>
              <a:rPr lang="en-US" b="1">
                <a:solidFill>
                  <a:srgbClr val="33FF00"/>
                </a:solidFill>
                <a:latin typeface="Geneva CY" charset="0"/>
              </a:rPr>
              <a:t>2.6 x 10</a:t>
            </a:r>
            <a:r>
              <a:rPr lang="en-US" b="1" baseline="30000">
                <a:solidFill>
                  <a:srgbClr val="33FF00"/>
                </a:solidFill>
                <a:latin typeface="Geneva CY" charset="0"/>
              </a:rPr>
              <a:t>-6 </a:t>
            </a:r>
            <a:r>
              <a:rPr lang="en-US">
                <a:latin typeface="Geneva CY" charset="0"/>
              </a:rPr>
              <a:t>(90% C.L.)</a:t>
            </a:r>
          </a:p>
          <a:p>
            <a:r>
              <a:rPr lang="en-US">
                <a:latin typeface="Geneva CY" charset="0"/>
              </a:rPr>
              <a:t>      [Yang </a:t>
            </a:r>
            <a:r>
              <a:rPr lang="en-US" i="1">
                <a:latin typeface="Geneva CY" charset="0"/>
              </a:rPr>
              <a:t>et al</a:t>
            </a:r>
            <a:r>
              <a:rPr lang="en-US">
                <a:latin typeface="Geneva CY" charset="0"/>
              </a:rPr>
              <a:t>., Phys. Rev. A </a:t>
            </a:r>
            <a:r>
              <a:rPr lang="en-US" b="1">
                <a:latin typeface="Geneva CY" charset="0"/>
              </a:rPr>
              <a:t>54</a:t>
            </a:r>
            <a:r>
              <a:rPr lang="en-US">
                <a:latin typeface="Geneva CY" charset="0"/>
              </a:rPr>
              <a:t>, 1952 (1996)]</a:t>
            </a:r>
          </a:p>
          <a:p>
            <a:endParaRPr lang="en-US">
              <a:latin typeface="Geneva CY" charset="0"/>
            </a:endParaRPr>
          </a:p>
          <a:p>
            <a:r>
              <a:rPr lang="en-US" b="1">
                <a:latin typeface="Geneva CY" charset="0"/>
              </a:rPr>
              <a:t>(P-Ps -&gt; 5</a:t>
            </a:r>
            <a:r>
              <a:rPr lang="en-US" b="1">
                <a:latin typeface="Symbol" pitchFamily="-65" charset="2"/>
              </a:rPr>
              <a:t>g</a:t>
            </a:r>
            <a:r>
              <a:rPr lang="en-US" b="1">
                <a:latin typeface="Geneva CY" charset="0"/>
              </a:rPr>
              <a:t>)/(P-Ps -&gt; 2</a:t>
            </a:r>
            <a:r>
              <a:rPr lang="en-US" b="1">
                <a:latin typeface="Symbol" pitchFamily="-65" charset="2"/>
              </a:rPr>
              <a:t>g</a:t>
            </a:r>
            <a:r>
              <a:rPr lang="en-US" b="1">
                <a:latin typeface="Geneva CY" charset="0"/>
              </a:rPr>
              <a:t>)  &lt; </a:t>
            </a:r>
            <a:r>
              <a:rPr lang="en-US" b="1">
                <a:solidFill>
                  <a:srgbClr val="FF3300"/>
                </a:solidFill>
                <a:latin typeface="Geneva CY" charset="0"/>
              </a:rPr>
              <a:t>2.7  x 10</a:t>
            </a:r>
            <a:r>
              <a:rPr lang="en-US" b="1" baseline="30000">
                <a:solidFill>
                  <a:srgbClr val="FF3300"/>
                </a:solidFill>
                <a:latin typeface="Geneva CY" charset="0"/>
              </a:rPr>
              <a:t>-7</a:t>
            </a:r>
            <a:r>
              <a:rPr lang="en-US" b="1">
                <a:latin typeface="Geneva CY" charset="0"/>
              </a:rPr>
              <a:t> (90% C.L.)</a:t>
            </a:r>
            <a:endParaRPr lang="en-US">
              <a:latin typeface="Geneva CY" charset="0"/>
            </a:endParaRPr>
          </a:p>
          <a:p>
            <a:r>
              <a:rPr lang="en-US">
                <a:latin typeface="Geneva CY" charset="0"/>
              </a:rPr>
              <a:t>	(no previous limit)</a:t>
            </a:r>
          </a:p>
        </p:txBody>
      </p:sp>
      <p:sp>
        <p:nvSpPr>
          <p:cNvPr id="523269" name="Line 5"/>
          <p:cNvSpPr>
            <a:spLocks noChangeShapeType="1"/>
          </p:cNvSpPr>
          <p:nvPr/>
        </p:nvSpPr>
        <p:spPr bwMode="auto">
          <a:xfrm>
            <a:off x="3733800" y="1981200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270" name="Text Box 6"/>
          <p:cNvSpPr txBox="1">
            <a:spLocks noChangeArrowheads="1"/>
          </p:cNvSpPr>
          <p:nvPr/>
        </p:nvSpPr>
        <p:spPr bwMode="auto">
          <a:xfrm>
            <a:off x="1828800" y="13493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rgbClr val="0000FF"/>
              </a:solidFill>
              <a:latin typeface="Copperplate" pitchFamily="-65" charset="0"/>
            </a:endParaRPr>
          </a:p>
        </p:txBody>
      </p:sp>
      <p:sp>
        <p:nvSpPr>
          <p:cNvPr id="523271" name="Text Box 7"/>
          <p:cNvSpPr txBox="1">
            <a:spLocks noChangeArrowheads="1"/>
          </p:cNvSpPr>
          <p:nvPr/>
        </p:nvSpPr>
        <p:spPr bwMode="auto">
          <a:xfrm>
            <a:off x="381000" y="4495800"/>
            <a:ext cx="2398713" cy="3365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Geneva CY" charset="0"/>
              </a:rPr>
              <a:t>QED Tests  (1 </a:t>
            </a:r>
            <a:r>
              <a:rPr lang="en-US" b="1">
                <a:latin typeface="Symbol" pitchFamily="-65" charset="2"/>
              </a:rPr>
              <a:t>s</a:t>
            </a:r>
            <a:r>
              <a:rPr lang="en-US" b="1">
                <a:latin typeface="Geneva CY" charset="0"/>
              </a:rPr>
              <a:t> errors)</a:t>
            </a:r>
          </a:p>
        </p:txBody>
      </p:sp>
      <p:sp>
        <p:nvSpPr>
          <p:cNvPr id="523272" name="Text Box 8"/>
          <p:cNvSpPr txBox="1">
            <a:spLocks noChangeArrowheads="1"/>
          </p:cNvSpPr>
          <p:nvPr/>
        </p:nvSpPr>
        <p:spPr bwMode="auto">
          <a:xfrm>
            <a:off x="228600" y="1371600"/>
            <a:ext cx="2989263" cy="581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Geneva CY" charset="0"/>
              </a:rPr>
              <a:t>C Symmetry Tests </a:t>
            </a:r>
          </a:p>
          <a:p>
            <a:r>
              <a:rPr lang="en-US" b="1">
                <a:latin typeface="Geneva CY" charset="0"/>
              </a:rPr>
              <a:t>(90% Confidence level limits)</a:t>
            </a:r>
          </a:p>
        </p:txBody>
      </p:sp>
      <p:sp>
        <p:nvSpPr>
          <p:cNvPr id="52327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391400" cy="609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Multi-Photon Branching Ratio Results</a:t>
            </a:r>
            <a:endParaRPr lang="en-US" sz="2400">
              <a:solidFill>
                <a:srgbClr val="FF0080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6400800" cy="609600"/>
          </a:xfrm>
        </p:spPr>
        <p:txBody>
          <a:bodyPr/>
          <a:lstStyle/>
          <a:p>
            <a:r>
              <a:rPr lang="en-US" sz="2000">
                <a:solidFill>
                  <a:srgbClr val="FF0080"/>
                </a:solidFill>
              </a:rPr>
              <a:t>o-Ps decay rate puzzle (1980-2000) </a:t>
            </a:r>
            <a:endParaRPr lang="en-US"/>
          </a:p>
        </p:txBody>
      </p:sp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8708" name="Text Box 4"/>
          <p:cNvSpPr txBox="1">
            <a:spLocks noChangeArrowheads="1"/>
          </p:cNvSpPr>
          <p:nvPr/>
        </p:nvSpPr>
        <p:spPr bwMode="auto">
          <a:xfrm>
            <a:off x="609600" y="1066800"/>
            <a:ext cx="7543800" cy="1108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80"/>
                </a:solidFill>
              </a:rPr>
              <a:t>- </a:t>
            </a:r>
            <a:r>
              <a:rPr lang="en-US" sz="2000">
                <a:solidFill>
                  <a:srgbClr val="000080"/>
                </a:solidFill>
              </a:rPr>
              <a:t>systematics ?</a:t>
            </a:r>
          </a:p>
          <a:p>
            <a:r>
              <a:rPr lang="en-US" sz="2000">
                <a:solidFill>
                  <a:srgbClr val="000080"/>
                </a:solidFill>
              </a:rPr>
              <a:t>- QED rate is not reliably calculated ?</a:t>
            </a:r>
          </a:p>
          <a:p>
            <a:r>
              <a:rPr lang="en-US" sz="2000">
                <a:solidFill>
                  <a:srgbClr val="000080"/>
                </a:solidFill>
              </a:rPr>
              <a:t>- new physics ?</a:t>
            </a:r>
            <a:endParaRPr lang="en-US" sz="2000"/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1219200" y="533400"/>
            <a:ext cx="7210425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Discrepancy beween measured and predicted oPs dacay rate in vacuum</a:t>
            </a:r>
            <a:endParaRPr lang="en-US"/>
          </a:p>
        </p:txBody>
      </p:sp>
      <p:pic>
        <p:nvPicPr>
          <p:cNvPr id="3287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305050"/>
            <a:ext cx="6477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8711" name="Text Box 7"/>
          <p:cNvSpPr txBox="1">
            <a:spLocks noChangeArrowheads="1"/>
          </p:cNvSpPr>
          <p:nvPr/>
        </p:nvSpPr>
        <p:spPr bwMode="auto">
          <a:xfrm>
            <a:off x="2209800" y="5638800"/>
            <a:ext cx="3178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80"/>
                </a:solidFill>
              </a:rPr>
              <a:t>~10 sigma discrepancy        unknown B</a:t>
            </a:r>
          </a:p>
        </p:txBody>
      </p:sp>
      <p:sp>
        <p:nvSpPr>
          <p:cNvPr id="328712" name="Text Box 8"/>
          <p:cNvSpPr txBox="1">
            <a:spLocks noChangeArrowheads="1"/>
          </p:cNvSpPr>
          <p:nvPr/>
        </p:nvSpPr>
        <p:spPr bwMode="auto">
          <a:xfrm>
            <a:off x="304800" y="6096000"/>
            <a:ext cx="82788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Today: agreement within 1sigma, but theoretical accuracy is a factor 100 better!</a:t>
            </a:r>
            <a:r>
              <a:rPr lang="en-US"/>
              <a:t> </a:t>
            </a:r>
          </a:p>
        </p:txBody>
      </p:sp>
      <p:sp>
        <p:nvSpPr>
          <p:cNvPr id="328713" name="Text Box 9"/>
          <p:cNvSpPr txBox="1">
            <a:spLocks noChangeArrowheads="1"/>
          </p:cNvSpPr>
          <p:nvPr/>
        </p:nvSpPr>
        <p:spPr bwMode="auto">
          <a:xfrm>
            <a:off x="6629400" y="4267200"/>
            <a:ext cx="2336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B calculated</a:t>
            </a:r>
          </a:p>
          <a:p>
            <a:r>
              <a:rPr lang="en-US">
                <a:solidFill>
                  <a:srgbClr val="FF0080"/>
                </a:solidFill>
              </a:rPr>
              <a:t>G. Adkins et al., 2000</a:t>
            </a:r>
            <a:endParaRPr lang="en-US"/>
          </a:p>
        </p:txBody>
      </p:sp>
      <p:sp>
        <p:nvSpPr>
          <p:cNvPr id="328714" name="Line 10"/>
          <p:cNvSpPr>
            <a:spLocks noChangeShapeType="1"/>
          </p:cNvSpPr>
          <p:nvPr/>
        </p:nvSpPr>
        <p:spPr bwMode="auto">
          <a:xfrm>
            <a:off x="3124200" y="2057400"/>
            <a:ext cx="8382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1031"/>
          <p:cNvSpPr txBox="1">
            <a:spLocks noChangeArrowheads="1"/>
          </p:cNvSpPr>
          <p:nvPr/>
        </p:nvSpPr>
        <p:spPr bwMode="auto">
          <a:xfrm>
            <a:off x="1219200" y="838200"/>
            <a:ext cx="68699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Review: 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Dobroliubov, Gninenko,  Ignatiev, Matveev, IJMP</a:t>
            </a:r>
            <a:r>
              <a:rPr lang="ru-RU">
                <a:solidFill>
                  <a:srgbClr val="0066CC"/>
                </a:solidFill>
                <a:latin typeface="Arial" pitchFamily="-65" charset="0"/>
              </a:rPr>
              <a:t> А8 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(</a:t>
            </a:r>
            <a:r>
              <a:rPr lang="ru-RU">
                <a:solidFill>
                  <a:srgbClr val="0066CC"/>
                </a:solidFill>
                <a:latin typeface="Arial" pitchFamily="-65" charset="0"/>
              </a:rPr>
              <a:t>1993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)</a:t>
            </a:r>
            <a:r>
              <a:rPr lang="ru-RU">
                <a:solidFill>
                  <a:srgbClr val="0066CC"/>
                </a:solidFill>
                <a:latin typeface="Arial" pitchFamily="-65" charset="0"/>
              </a:rPr>
              <a:t> 2859</a:t>
            </a:r>
            <a:endParaRPr lang="en-US">
              <a:solidFill>
                <a:srgbClr val="CC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4267200" cy="609600"/>
          </a:xfrm>
        </p:spPr>
        <p:txBody>
          <a:bodyPr/>
          <a:lstStyle/>
          <a:p>
            <a:r>
              <a:rPr lang="en-US" sz="2000">
                <a:solidFill>
                  <a:srgbClr val="FF0080"/>
                </a:solidFill>
              </a:rPr>
              <a:t>Experimental setup for Hbar gravity fall  </a:t>
            </a:r>
            <a:endParaRPr lang="en-US"/>
          </a:p>
        </p:txBody>
      </p:sp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39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905000"/>
            <a:ext cx="49530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1981200" y="2590800"/>
            <a:ext cx="13096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Hbar beam</a:t>
            </a:r>
            <a:r>
              <a:rPr lang="en-US"/>
              <a:t> </a:t>
            </a:r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4953000" y="4038600"/>
            <a:ext cx="16208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Interferometer</a:t>
            </a:r>
          </a:p>
        </p:txBody>
      </p:sp>
      <p:sp>
        <p:nvSpPr>
          <p:cNvPr id="253961" name="Text Box 9"/>
          <p:cNvSpPr txBox="1">
            <a:spLocks noChangeArrowheads="1"/>
          </p:cNvSpPr>
          <p:nvPr/>
        </p:nvSpPr>
        <p:spPr bwMode="auto">
          <a:xfrm>
            <a:off x="7086600" y="1447800"/>
            <a:ext cx="10556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Detector</a:t>
            </a:r>
          </a:p>
        </p:txBody>
      </p:sp>
      <p:sp>
        <p:nvSpPr>
          <p:cNvPr id="253964" name="Cloud"/>
          <p:cNvSpPr>
            <a:spLocks noChangeAspect="1" noEditPoints="1" noChangeArrowheads="1"/>
          </p:cNvSpPr>
          <p:nvPr/>
        </p:nvSpPr>
        <p:spPr bwMode="auto">
          <a:xfrm rot="-5400000">
            <a:off x="1040607" y="2693193"/>
            <a:ext cx="1079500" cy="7223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>
              <a:alpha val="6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966" name="Oval 14"/>
          <p:cNvSpPr>
            <a:spLocks noChangeArrowheads="1"/>
          </p:cNvSpPr>
          <p:nvPr/>
        </p:nvSpPr>
        <p:spPr bwMode="auto">
          <a:xfrm flipH="1">
            <a:off x="152400" y="2971800"/>
            <a:ext cx="449263" cy="841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>
            <a:off x="762000" y="3048000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968" name="Line 16"/>
          <p:cNvSpPr>
            <a:spLocks noChangeShapeType="1"/>
          </p:cNvSpPr>
          <p:nvPr/>
        </p:nvSpPr>
        <p:spPr bwMode="auto">
          <a:xfrm>
            <a:off x="2133600" y="3048000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969" name="Text Box 17"/>
          <p:cNvSpPr txBox="1">
            <a:spLocks noChangeArrowheads="1"/>
          </p:cNvSpPr>
          <p:nvPr/>
        </p:nvSpPr>
        <p:spPr bwMode="auto">
          <a:xfrm>
            <a:off x="152400" y="2362200"/>
            <a:ext cx="838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rgbClr val="8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Pbar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pitchFamily="-65" charset="0"/>
            </a:endParaRPr>
          </a:p>
        </p:txBody>
      </p:sp>
      <p:sp>
        <p:nvSpPr>
          <p:cNvPr id="253971" name="Text Box 19"/>
          <p:cNvSpPr txBox="1">
            <a:spLocks noChangeArrowheads="1"/>
          </p:cNvSpPr>
          <p:nvPr/>
        </p:nvSpPr>
        <p:spPr bwMode="auto">
          <a:xfrm>
            <a:off x="990600" y="4267200"/>
            <a:ext cx="13176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Laser beam</a:t>
            </a:r>
          </a:p>
        </p:txBody>
      </p:sp>
      <p:sp>
        <p:nvSpPr>
          <p:cNvPr id="253972" name="Line 20"/>
          <p:cNvSpPr>
            <a:spLocks noChangeShapeType="1"/>
          </p:cNvSpPr>
          <p:nvPr/>
        </p:nvSpPr>
        <p:spPr bwMode="auto">
          <a:xfrm flipV="1">
            <a:off x="1676400" y="3657600"/>
            <a:ext cx="0" cy="533400"/>
          </a:xfrm>
          <a:prstGeom prst="line">
            <a:avLst/>
          </a:prstGeom>
          <a:noFill/>
          <a:ln w="19050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973" name="Rectangle 21"/>
          <p:cNvSpPr>
            <a:spLocks noChangeArrowheads="1"/>
          </p:cNvSpPr>
          <p:nvPr/>
        </p:nvSpPr>
        <p:spPr bwMode="auto">
          <a:xfrm>
            <a:off x="838200" y="4953000"/>
            <a:ext cx="3087688" cy="4460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65" charset="2"/>
              </a:rPr>
              <a:t>s</a:t>
            </a:r>
            <a:r>
              <a:rPr lang="en-US" sz="2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(pbar+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Ps*</a:t>
            </a:r>
            <a:r>
              <a:rPr lang="en-US" sz="2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-&gt;Hbar)~    </a:t>
            </a:r>
            <a:r>
              <a:rPr lang="en-US" sz="2000" baseline="30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3</a:t>
            </a:r>
          </a:p>
        </p:txBody>
      </p:sp>
      <p:sp>
        <p:nvSpPr>
          <p:cNvPr id="253974" name="Rectangle 22"/>
          <p:cNvSpPr>
            <a:spLocks noChangeArrowheads="1"/>
          </p:cNvSpPr>
          <p:nvPr/>
        </p:nvSpPr>
        <p:spPr bwMode="auto">
          <a:xfrm>
            <a:off x="533400" y="1600200"/>
            <a:ext cx="2376488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Cold Rydberg State Ps</a:t>
            </a:r>
          </a:p>
        </p:txBody>
      </p: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1295400" y="2895600"/>
            <a:ext cx="574675" cy="4460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Ps*</a:t>
            </a:r>
          </a:p>
        </p:txBody>
      </p:sp>
      <p:sp>
        <p:nvSpPr>
          <p:cNvPr id="253976" name="Rectangle 24"/>
          <p:cNvSpPr>
            <a:spLocks noChangeArrowheads="1"/>
          </p:cNvSpPr>
          <p:nvPr/>
        </p:nvSpPr>
        <p:spPr bwMode="auto">
          <a:xfrm>
            <a:off x="533400" y="5410200"/>
            <a:ext cx="3756025" cy="517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v</a:t>
            </a:r>
            <a:r>
              <a:rPr lang="en-US" sz="2400" baseline="-25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Ps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=(3kT/m</a:t>
            </a:r>
            <a:r>
              <a:rPr lang="en-US" sz="2400" baseline="-25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Ps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)</a:t>
            </a:r>
            <a:r>
              <a:rPr lang="en-US" sz="2400" baseline="30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1/2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&lt; 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65" charset="2"/>
              </a:rPr>
              <a:t>a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c/2n</a:t>
            </a:r>
            <a:r>
              <a:rPr lang="en-US" sz="2400" baseline="-25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R</a:t>
            </a:r>
          </a:p>
        </p:txBody>
      </p:sp>
      <p:sp>
        <p:nvSpPr>
          <p:cNvPr id="253977" name="Rectangle 25"/>
          <p:cNvSpPr>
            <a:spLocks noChangeArrowheads="1"/>
          </p:cNvSpPr>
          <p:nvPr/>
        </p:nvSpPr>
        <p:spPr bwMode="auto">
          <a:xfrm>
            <a:off x="3429000" y="4953000"/>
            <a:ext cx="471488" cy="517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n</a:t>
            </a:r>
            <a:r>
              <a:rPr lang="en-US" sz="2400" baseline="-25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R</a:t>
            </a:r>
          </a:p>
        </p:txBody>
      </p:sp>
      <p:sp>
        <p:nvSpPr>
          <p:cNvPr id="253979" name="Rectangle 27"/>
          <p:cNvSpPr>
            <a:spLocks noChangeArrowheads="1"/>
          </p:cNvSpPr>
          <p:nvPr/>
        </p:nvSpPr>
        <p:spPr bwMode="auto">
          <a:xfrm>
            <a:off x="533400" y="2048708"/>
            <a:ext cx="248285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Ps Temperature &lt; 10 K</a:t>
            </a:r>
          </a:p>
        </p:txBody>
      </p:sp>
      <p:sp>
        <p:nvSpPr>
          <p:cNvPr id="253980" name="Text Box 28"/>
          <p:cNvSpPr txBox="1">
            <a:spLocks noChangeArrowheads="1"/>
          </p:cNvSpPr>
          <p:nvPr/>
        </p:nvSpPr>
        <p:spPr bwMode="auto">
          <a:xfrm>
            <a:off x="0" y="6543675"/>
            <a:ext cx="90566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folHlink"/>
                </a:solidFill>
              </a:rPr>
              <a:t>Workshop on Antihydrogen Formation, July 14,2006 CERN                                        S.N.Gninenko/INR</a:t>
            </a:r>
            <a:endParaRPr lang="en-US"/>
          </a:p>
        </p:txBody>
      </p:sp>
      <p:sp>
        <p:nvSpPr>
          <p:cNvPr id="253981" name="Text Box 29"/>
          <p:cNvSpPr txBox="1">
            <a:spLocks noChangeArrowheads="1"/>
          </p:cNvSpPr>
          <p:nvPr/>
        </p:nvSpPr>
        <p:spPr bwMode="auto">
          <a:xfrm>
            <a:off x="5334000" y="4724400"/>
            <a:ext cx="3803650" cy="161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8000"/>
                </a:solidFill>
              </a:rPr>
              <a:t>Q`s: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408000"/>
                </a:solidFill>
              </a:rPr>
              <a:t> how to check Rydberg n?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408000"/>
                </a:solidFill>
              </a:rPr>
              <a:t> Ps laser cooling? (too complicated)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408000"/>
                </a:solidFill>
              </a:rPr>
              <a:t> Ps thermalization time?</a:t>
            </a:r>
          </a:p>
          <a:p>
            <a:r>
              <a:rPr lang="en-US">
                <a:solidFill>
                  <a:srgbClr val="408000"/>
                </a:solidFill>
              </a:rPr>
              <a:t>- B field?</a:t>
            </a:r>
          </a:p>
          <a:p>
            <a:pPr>
              <a:buFontTx/>
              <a:buChar char="-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AutoShape 2"/>
          <p:cNvSpPr>
            <a:spLocks noChangeArrowheads="1"/>
          </p:cNvSpPr>
          <p:nvPr/>
        </p:nvSpPr>
        <p:spPr bwMode="auto">
          <a:xfrm>
            <a:off x="4064000" y="1543050"/>
            <a:ext cx="3810000" cy="838200"/>
          </a:xfrm>
          <a:prstGeom prst="parallelogram">
            <a:avLst>
              <a:gd name="adj" fmla="val 113636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flipH="1" flipV="1">
            <a:off x="4673600" y="1619250"/>
            <a:ext cx="1981200" cy="609600"/>
            <a:chOff x="2544" y="2208"/>
            <a:chExt cx="1248" cy="384"/>
          </a:xfrm>
        </p:grpSpPr>
        <p:sp>
          <p:nvSpPr>
            <p:cNvPr id="338948" name="Line 4"/>
            <p:cNvSpPr>
              <a:spLocks noChangeShapeType="1"/>
            </p:cNvSpPr>
            <p:nvPr/>
          </p:nvSpPr>
          <p:spPr bwMode="auto">
            <a:xfrm flipV="1">
              <a:off x="3072" y="2208"/>
              <a:ext cx="72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49" name="Line 5"/>
            <p:cNvSpPr>
              <a:spLocks noChangeShapeType="1"/>
            </p:cNvSpPr>
            <p:nvPr/>
          </p:nvSpPr>
          <p:spPr bwMode="auto">
            <a:xfrm flipH="1" flipV="1">
              <a:off x="2544" y="2208"/>
              <a:ext cx="528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50" name="Line 6"/>
            <p:cNvSpPr>
              <a:spLocks noChangeShapeType="1"/>
            </p:cNvSpPr>
            <p:nvPr/>
          </p:nvSpPr>
          <p:spPr bwMode="auto">
            <a:xfrm flipH="1">
              <a:off x="2880" y="2352"/>
              <a:ext cx="192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8951" name="Line 7"/>
          <p:cNvSpPr>
            <a:spLocks noChangeShapeType="1"/>
          </p:cNvSpPr>
          <p:nvPr/>
        </p:nvSpPr>
        <p:spPr bwMode="auto">
          <a:xfrm flipV="1">
            <a:off x="5816600" y="1238250"/>
            <a:ext cx="0" cy="7620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52" name="Arc 8"/>
          <p:cNvSpPr>
            <a:spLocks/>
          </p:cNvSpPr>
          <p:nvPr/>
        </p:nvSpPr>
        <p:spPr bwMode="auto">
          <a:xfrm rot="2646892" flipV="1">
            <a:off x="5359400" y="1771650"/>
            <a:ext cx="762000" cy="685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8953" name="Object 9"/>
          <p:cNvGraphicFramePr>
            <a:graphicFrameLocks noChangeAspect="1"/>
          </p:cNvGraphicFramePr>
          <p:nvPr/>
        </p:nvGraphicFramePr>
        <p:xfrm>
          <a:off x="5010150" y="1143000"/>
          <a:ext cx="749300" cy="342900"/>
        </p:xfrm>
        <a:graphic>
          <a:graphicData uri="http://schemas.openxmlformats.org/presentationml/2006/ole">
            <p:oleObj spid="_x0000_s397314" name="Equation" r:id="rId3" imgW="749300" imgH="342900" progId="Equation.3">
              <p:embed/>
            </p:oleObj>
          </a:graphicData>
        </a:graphic>
      </p:graphicFrame>
      <p:graphicFrame>
        <p:nvGraphicFramePr>
          <p:cNvPr id="338954" name="Object 10"/>
          <p:cNvGraphicFramePr>
            <a:graphicFrameLocks noChangeAspect="1"/>
          </p:cNvGraphicFramePr>
          <p:nvPr/>
        </p:nvGraphicFramePr>
        <p:xfrm>
          <a:off x="4445000" y="2076450"/>
          <a:ext cx="228600" cy="304800"/>
        </p:xfrm>
        <a:graphic>
          <a:graphicData uri="http://schemas.openxmlformats.org/presentationml/2006/ole">
            <p:oleObj spid="_x0000_s397315" name="Equation" r:id="rId4" imgW="228600" imgH="304800" progId="Equation.3">
              <p:embed/>
            </p:oleObj>
          </a:graphicData>
        </a:graphic>
      </p:graphicFrame>
      <p:graphicFrame>
        <p:nvGraphicFramePr>
          <p:cNvPr id="338955" name="Object 11"/>
          <p:cNvGraphicFramePr>
            <a:graphicFrameLocks noChangeAspect="1"/>
          </p:cNvGraphicFramePr>
          <p:nvPr/>
        </p:nvGraphicFramePr>
        <p:xfrm>
          <a:off x="6718300" y="2076450"/>
          <a:ext cx="254000" cy="304800"/>
        </p:xfrm>
        <a:graphic>
          <a:graphicData uri="http://schemas.openxmlformats.org/presentationml/2006/ole">
            <p:oleObj spid="_x0000_s397316" name="Equation" r:id="rId5" imgW="254000" imgH="304800" progId="Equation.3">
              <p:embed/>
            </p:oleObj>
          </a:graphicData>
        </a:graphic>
      </p:graphicFrame>
      <p:graphicFrame>
        <p:nvGraphicFramePr>
          <p:cNvPr id="338956" name="Object 12"/>
          <p:cNvGraphicFramePr>
            <a:graphicFrameLocks noChangeAspect="1"/>
          </p:cNvGraphicFramePr>
          <p:nvPr/>
        </p:nvGraphicFramePr>
        <p:xfrm>
          <a:off x="6172200" y="1619250"/>
          <a:ext cx="254000" cy="304800"/>
        </p:xfrm>
        <a:graphic>
          <a:graphicData uri="http://schemas.openxmlformats.org/presentationml/2006/ole">
            <p:oleObj spid="_x0000_s397317" name="Equation" r:id="rId6" imgW="254000" imgH="304800" progId="Equation.3">
              <p:embed/>
            </p:oleObj>
          </a:graphicData>
        </a:graphic>
      </p:graphicFrame>
      <p:sp>
        <p:nvSpPr>
          <p:cNvPr id="338957" name="Line 13"/>
          <p:cNvSpPr>
            <a:spLocks noChangeShapeType="1"/>
          </p:cNvSpPr>
          <p:nvPr/>
        </p:nvSpPr>
        <p:spPr bwMode="auto">
          <a:xfrm flipV="1">
            <a:off x="2590800" y="1143000"/>
            <a:ext cx="0" cy="12192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58" name="Oval 14"/>
          <p:cNvSpPr>
            <a:spLocks noChangeArrowheads="1"/>
          </p:cNvSpPr>
          <p:nvPr/>
        </p:nvSpPr>
        <p:spPr bwMode="auto">
          <a:xfrm>
            <a:off x="2286000" y="1524000"/>
            <a:ext cx="609600" cy="609600"/>
          </a:xfrm>
          <a:prstGeom prst="ellipse">
            <a:avLst/>
          </a:prstGeom>
          <a:gradFill rotWithShape="0">
            <a:gsLst>
              <a:gs pos="0">
                <a:srgbClr val="CC66FF"/>
              </a:gs>
              <a:gs pos="100000">
                <a:srgbClr val="CC66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59" name="Rectangle 15"/>
          <p:cNvSpPr>
            <a:spLocks noChangeArrowheads="1"/>
          </p:cNvSpPr>
          <p:nvPr/>
        </p:nvSpPr>
        <p:spPr bwMode="auto">
          <a:xfrm>
            <a:off x="1447800" y="2419350"/>
            <a:ext cx="26685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Polarized </a:t>
            </a:r>
            <a:r>
              <a:rPr lang="en-US" baseline="30000"/>
              <a:t>3</a:t>
            </a:r>
            <a:r>
              <a:rPr lang="en-US"/>
              <a:t>S</a:t>
            </a:r>
            <a:r>
              <a:rPr lang="en-US" baseline="-25000"/>
              <a:t>1</a:t>
            </a:r>
            <a:r>
              <a:rPr lang="en-US"/>
              <a:t> positronium</a:t>
            </a:r>
            <a:endParaRPr lang="en-US" baseline="-25000"/>
          </a:p>
        </p:txBody>
      </p:sp>
      <p:graphicFrame>
        <p:nvGraphicFramePr>
          <p:cNvPr id="338960" name="Object 16"/>
          <p:cNvGraphicFramePr>
            <a:graphicFrameLocks noChangeAspect="1"/>
          </p:cNvGraphicFramePr>
          <p:nvPr/>
        </p:nvGraphicFramePr>
        <p:xfrm>
          <a:off x="2286000" y="1219200"/>
          <a:ext cx="139700" cy="241300"/>
        </p:xfrm>
        <a:graphic>
          <a:graphicData uri="http://schemas.openxmlformats.org/presentationml/2006/ole">
            <p:oleObj spid="_x0000_s397318" name="Equation" r:id="rId7" imgW="139700" imgH="241300" progId="Equation.3">
              <p:embed/>
            </p:oleObj>
          </a:graphicData>
        </a:graphic>
      </p:graphicFrame>
      <p:sp>
        <p:nvSpPr>
          <p:cNvPr id="338961" name="AutoShape 17"/>
          <p:cNvSpPr>
            <a:spLocks noChangeArrowheads="1"/>
          </p:cNvSpPr>
          <p:nvPr/>
        </p:nvSpPr>
        <p:spPr bwMode="auto">
          <a:xfrm>
            <a:off x="2921000" y="1600200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rgbClr val="FF0000">
                  <a:gamma/>
                  <a:tint val="0"/>
                  <a:invGamma/>
                </a:srgbClr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decays to</a:t>
            </a:r>
            <a:endParaRPr lang="en-US" sz="2400"/>
          </a:p>
        </p:txBody>
      </p:sp>
      <p:sp>
        <p:nvSpPr>
          <p:cNvPr id="338962" name="AutoShape 18"/>
          <p:cNvSpPr>
            <a:spLocks noChangeArrowheads="1"/>
          </p:cNvSpPr>
          <p:nvPr/>
        </p:nvSpPr>
        <p:spPr bwMode="auto">
          <a:xfrm>
            <a:off x="3810000" y="4254500"/>
            <a:ext cx="3810000" cy="990600"/>
          </a:xfrm>
          <a:prstGeom prst="parallelogram">
            <a:avLst>
              <a:gd name="adj" fmla="val 96154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953000" y="4406900"/>
            <a:ext cx="1981200" cy="609600"/>
            <a:chOff x="2544" y="2208"/>
            <a:chExt cx="1248" cy="384"/>
          </a:xfrm>
        </p:grpSpPr>
        <p:sp>
          <p:nvSpPr>
            <p:cNvPr id="338964" name="Line 20"/>
            <p:cNvSpPr>
              <a:spLocks noChangeShapeType="1"/>
            </p:cNvSpPr>
            <p:nvPr/>
          </p:nvSpPr>
          <p:spPr bwMode="auto">
            <a:xfrm flipV="1">
              <a:off x="3072" y="2208"/>
              <a:ext cx="72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65" name="Line 21"/>
            <p:cNvSpPr>
              <a:spLocks noChangeShapeType="1"/>
            </p:cNvSpPr>
            <p:nvPr/>
          </p:nvSpPr>
          <p:spPr bwMode="auto">
            <a:xfrm flipH="1" flipV="1">
              <a:off x="2544" y="2208"/>
              <a:ext cx="528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66" name="Line 22"/>
            <p:cNvSpPr>
              <a:spLocks noChangeShapeType="1"/>
            </p:cNvSpPr>
            <p:nvPr/>
          </p:nvSpPr>
          <p:spPr bwMode="auto">
            <a:xfrm flipH="1">
              <a:off x="2880" y="2352"/>
              <a:ext cx="192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8967" name="Line 23"/>
          <p:cNvSpPr>
            <a:spLocks noChangeShapeType="1"/>
          </p:cNvSpPr>
          <p:nvPr/>
        </p:nvSpPr>
        <p:spPr bwMode="auto">
          <a:xfrm flipV="1">
            <a:off x="5791200" y="3873500"/>
            <a:ext cx="0" cy="7620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68" name="Arc 24"/>
          <p:cNvSpPr>
            <a:spLocks/>
          </p:cNvSpPr>
          <p:nvPr/>
        </p:nvSpPr>
        <p:spPr bwMode="auto">
          <a:xfrm rot="2646892" flipH="1">
            <a:off x="5334000" y="4178300"/>
            <a:ext cx="762000" cy="685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8969" name="Object 25"/>
          <p:cNvGraphicFramePr>
            <a:graphicFrameLocks noChangeAspect="1"/>
          </p:cNvGraphicFramePr>
          <p:nvPr/>
        </p:nvGraphicFramePr>
        <p:xfrm>
          <a:off x="4984750" y="3778250"/>
          <a:ext cx="749300" cy="342900"/>
        </p:xfrm>
        <a:graphic>
          <a:graphicData uri="http://schemas.openxmlformats.org/presentationml/2006/ole">
            <p:oleObj spid="_x0000_s397319" name="Equation" r:id="rId8" imgW="749300" imgH="342900" progId="Equation.3">
              <p:embed/>
            </p:oleObj>
          </a:graphicData>
        </a:graphic>
      </p:graphicFrame>
      <p:graphicFrame>
        <p:nvGraphicFramePr>
          <p:cNvPr id="338970" name="Object 26"/>
          <p:cNvGraphicFramePr>
            <a:graphicFrameLocks noChangeAspect="1"/>
          </p:cNvGraphicFramePr>
          <p:nvPr/>
        </p:nvGraphicFramePr>
        <p:xfrm>
          <a:off x="6781800" y="4483100"/>
          <a:ext cx="228600" cy="304800"/>
        </p:xfrm>
        <a:graphic>
          <a:graphicData uri="http://schemas.openxmlformats.org/presentationml/2006/ole">
            <p:oleObj spid="_x0000_s397320" name="Equation" r:id="rId9" imgW="228600" imgH="304800" progId="Equation.3">
              <p:embed/>
            </p:oleObj>
          </a:graphicData>
        </a:graphic>
      </p:graphicFrame>
      <p:graphicFrame>
        <p:nvGraphicFramePr>
          <p:cNvPr id="338971" name="Object 27"/>
          <p:cNvGraphicFramePr>
            <a:graphicFrameLocks noChangeAspect="1"/>
          </p:cNvGraphicFramePr>
          <p:nvPr/>
        </p:nvGraphicFramePr>
        <p:xfrm>
          <a:off x="4648200" y="4406900"/>
          <a:ext cx="254000" cy="304800"/>
        </p:xfrm>
        <a:graphic>
          <a:graphicData uri="http://schemas.openxmlformats.org/presentationml/2006/ole">
            <p:oleObj spid="_x0000_s397321" name="Equation" r:id="rId10" imgW="254000" imgH="304800" progId="Equation.3">
              <p:embed/>
            </p:oleObj>
          </a:graphicData>
        </a:graphic>
      </p:graphicFrame>
      <p:graphicFrame>
        <p:nvGraphicFramePr>
          <p:cNvPr id="338972" name="Object 28"/>
          <p:cNvGraphicFramePr>
            <a:graphicFrameLocks noChangeAspect="1"/>
          </p:cNvGraphicFramePr>
          <p:nvPr/>
        </p:nvGraphicFramePr>
        <p:xfrm>
          <a:off x="5638800" y="4864100"/>
          <a:ext cx="254000" cy="304800"/>
        </p:xfrm>
        <a:graphic>
          <a:graphicData uri="http://schemas.openxmlformats.org/presentationml/2006/ole">
            <p:oleObj spid="_x0000_s397322" name="Equation" r:id="rId11" imgW="254000" imgH="304800" progId="Equation.3">
              <p:embed/>
            </p:oleObj>
          </a:graphicData>
        </a:graphic>
      </p:graphicFrame>
      <p:sp>
        <p:nvSpPr>
          <p:cNvPr id="338973" name="Line 29"/>
          <p:cNvSpPr>
            <a:spLocks noChangeShapeType="1"/>
          </p:cNvSpPr>
          <p:nvPr/>
        </p:nvSpPr>
        <p:spPr bwMode="auto">
          <a:xfrm>
            <a:off x="2565400" y="3975100"/>
            <a:ext cx="0" cy="12192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74" name="Oval 30"/>
          <p:cNvSpPr>
            <a:spLocks noChangeArrowheads="1"/>
          </p:cNvSpPr>
          <p:nvPr/>
        </p:nvSpPr>
        <p:spPr bwMode="auto">
          <a:xfrm>
            <a:off x="2260600" y="4279900"/>
            <a:ext cx="609600" cy="609600"/>
          </a:xfrm>
          <a:prstGeom prst="ellipse">
            <a:avLst/>
          </a:prstGeom>
          <a:gradFill rotWithShape="0">
            <a:gsLst>
              <a:gs pos="0">
                <a:srgbClr val="CC66FF"/>
              </a:gs>
              <a:gs pos="100000">
                <a:srgbClr val="CC66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75" name="Rectangle 31"/>
          <p:cNvSpPr>
            <a:spLocks noChangeArrowheads="1"/>
          </p:cNvSpPr>
          <p:nvPr/>
        </p:nvSpPr>
        <p:spPr bwMode="auto">
          <a:xfrm>
            <a:off x="1879600" y="5207000"/>
            <a:ext cx="17192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30000"/>
              <a:t>3</a:t>
            </a:r>
            <a:r>
              <a:rPr lang="en-US"/>
              <a:t>S</a:t>
            </a:r>
            <a:r>
              <a:rPr lang="en-US" baseline="-25000"/>
              <a:t>1</a:t>
            </a:r>
            <a:r>
              <a:rPr lang="en-US"/>
              <a:t> positronium</a:t>
            </a:r>
            <a:endParaRPr lang="en-US" baseline="-25000"/>
          </a:p>
        </p:txBody>
      </p:sp>
      <p:graphicFrame>
        <p:nvGraphicFramePr>
          <p:cNvPr id="338976" name="Object 32"/>
          <p:cNvGraphicFramePr>
            <a:graphicFrameLocks noChangeAspect="1"/>
          </p:cNvGraphicFramePr>
          <p:nvPr/>
        </p:nvGraphicFramePr>
        <p:xfrm>
          <a:off x="2286000" y="4921250"/>
          <a:ext cx="139700" cy="241300"/>
        </p:xfrm>
        <a:graphic>
          <a:graphicData uri="http://schemas.openxmlformats.org/presentationml/2006/ole">
            <p:oleObj spid="_x0000_s397323" name="Equation" r:id="rId12" imgW="139700" imgH="241300" progId="Equation.3">
              <p:embed/>
            </p:oleObj>
          </a:graphicData>
        </a:graphic>
      </p:graphicFrame>
      <p:sp>
        <p:nvSpPr>
          <p:cNvPr id="338977" name="AutoShape 33"/>
          <p:cNvSpPr>
            <a:spLocks noChangeArrowheads="1"/>
          </p:cNvSpPr>
          <p:nvPr/>
        </p:nvSpPr>
        <p:spPr bwMode="auto">
          <a:xfrm>
            <a:off x="2971800" y="4406900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rgbClr val="FF0000">
                  <a:gamma/>
                  <a:tint val="0"/>
                  <a:invGamma/>
                </a:srgbClr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decays to</a:t>
            </a:r>
          </a:p>
        </p:txBody>
      </p:sp>
      <p:sp>
        <p:nvSpPr>
          <p:cNvPr id="338978" name="Text Box 34"/>
          <p:cNvSpPr txBox="1">
            <a:spLocks noChangeArrowheads="1"/>
          </p:cNvSpPr>
          <p:nvPr/>
        </p:nvSpPr>
        <p:spPr bwMode="auto">
          <a:xfrm>
            <a:off x="288925" y="444500"/>
            <a:ext cx="863758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 the decay (o-Ps -&gt; 3</a:t>
            </a:r>
            <a:r>
              <a:rPr lang="en-US">
                <a:latin typeface="Symbol" pitchFamily="-65" charset="2"/>
              </a:rPr>
              <a:t>g</a:t>
            </a:r>
            <a:r>
              <a:rPr lang="en-US"/>
              <a:t>), the photon momenta all lie in a plane. </a:t>
            </a:r>
          </a:p>
          <a:p>
            <a:r>
              <a:rPr lang="en-US"/>
              <a:t>Decay plane normal vector  </a:t>
            </a:r>
            <a:r>
              <a:rPr lang="en-US" sz="2400"/>
              <a:t>         </a:t>
            </a:r>
            <a:r>
              <a:rPr lang="en-US"/>
              <a:t>, where 1 and 2 are the highest energy photons.</a:t>
            </a:r>
            <a:endParaRPr lang="en-US" sz="2400"/>
          </a:p>
        </p:txBody>
      </p:sp>
      <p:sp>
        <p:nvSpPr>
          <p:cNvPr id="338979" name="Text Box 35"/>
          <p:cNvSpPr txBox="1">
            <a:spLocks noChangeArrowheads="1"/>
          </p:cNvSpPr>
          <p:nvPr/>
        </p:nvSpPr>
        <p:spPr bwMode="auto">
          <a:xfrm>
            <a:off x="1676400" y="3257550"/>
            <a:ext cx="35528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photon momenta and spin reverse</a:t>
            </a:r>
          </a:p>
        </p:txBody>
      </p:sp>
      <p:sp>
        <p:nvSpPr>
          <p:cNvPr id="338980" name="AutoShape 36"/>
          <p:cNvSpPr>
            <a:spLocks noChangeArrowheads="1"/>
          </p:cNvSpPr>
          <p:nvPr/>
        </p:nvSpPr>
        <p:spPr bwMode="auto">
          <a:xfrm>
            <a:off x="4140200" y="2590800"/>
            <a:ext cx="914400" cy="685800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800040">
                  <a:gamma/>
                  <a:tint val="0"/>
                  <a:invGamma/>
                </a:srgbClr>
              </a:gs>
              <a:gs pos="100000">
                <a:srgbClr val="80004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81" name="Text Box 37"/>
          <p:cNvSpPr txBox="1">
            <a:spLocks noChangeArrowheads="1"/>
          </p:cNvSpPr>
          <p:nvPr/>
        </p:nvSpPr>
        <p:spPr bwMode="auto">
          <a:xfrm>
            <a:off x="4826000" y="2468563"/>
            <a:ext cx="431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800040"/>
                </a:solidFill>
                <a:latin typeface="Copperplate" pitchFamily="-65" charset="0"/>
              </a:rPr>
              <a:t>T</a:t>
            </a:r>
            <a:endParaRPr lang="en-US" sz="2800" b="1"/>
          </a:p>
        </p:txBody>
      </p:sp>
      <p:sp>
        <p:nvSpPr>
          <p:cNvPr id="338982" name="Text Box 38"/>
          <p:cNvSpPr txBox="1">
            <a:spLocks noChangeArrowheads="1"/>
          </p:cNvSpPr>
          <p:nvPr/>
        </p:nvSpPr>
        <p:spPr bwMode="auto">
          <a:xfrm>
            <a:off x="5105400" y="3257550"/>
            <a:ext cx="19081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does not reverse.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160463" y="5729288"/>
            <a:ext cx="1143000" cy="457200"/>
            <a:chOff x="144" y="3870"/>
            <a:chExt cx="720" cy="288"/>
          </a:xfrm>
        </p:grpSpPr>
        <p:sp>
          <p:nvSpPr>
            <p:cNvPr id="338984" name="Rectangle 40"/>
            <p:cNvSpPr>
              <a:spLocks noChangeArrowheads="1"/>
            </p:cNvSpPr>
            <p:nvPr/>
          </p:nvSpPr>
          <p:spPr bwMode="auto">
            <a:xfrm>
              <a:off x="144" y="3870"/>
              <a:ext cx="720" cy="288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38985" name="Object 41"/>
            <p:cNvGraphicFramePr>
              <a:graphicFrameLocks noChangeAspect="1"/>
            </p:cNvGraphicFramePr>
            <p:nvPr/>
          </p:nvGraphicFramePr>
          <p:xfrm>
            <a:off x="172" y="3894"/>
            <a:ext cx="664" cy="240"/>
          </p:xfrm>
          <a:graphic>
            <a:graphicData uri="http://schemas.openxmlformats.org/presentationml/2006/ole">
              <p:oleObj spid="_x0000_s397326" name="Equation" r:id="rId13" imgW="1054100" imgH="381000" progId="Equation.3">
                <p:embed/>
              </p:oleObj>
            </a:graphicData>
          </a:graphic>
        </p:graphicFrame>
      </p:grpSp>
      <p:sp>
        <p:nvSpPr>
          <p:cNvPr id="338986" name="Text Box 42"/>
          <p:cNvSpPr txBox="1">
            <a:spLocks noChangeArrowheads="1"/>
          </p:cNvSpPr>
          <p:nvPr/>
        </p:nvSpPr>
        <p:spPr bwMode="auto">
          <a:xfrm>
            <a:off x="2303463" y="5721350"/>
            <a:ext cx="3460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is a</a:t>
            </a:r>
            <a:r>
              <a:rPr lang="en-US" sz="2800" b="1">
                <a:solidFill>
                  <a:srgbClr val="008000"/>
                </a:solidFill>
                <a:latin typeface="Copperplate" pitchFamily="-65" charset="0"/>
              </a:rPr>
              <a:t> </a:t>
            </a:r>
            <a:r>
              <a:rPr lang="en-US" sz="2800" b="1">
                <a:solidFill>
                  <a:srgbClr val="800040"/>
                </a:solidFill>
                <a:latin typeface="Copperplate" pitchFamily="-65" charset="0"/>
              </a:rPr>
              <a:t>T</a:t>
            </a:r>
            <a:r>
              <a:rPr lang="en-US" sz="2400"/>
              <a:t>-odd observable.</a:t>
            </a:r>
          </a:p>
        </p:txBody>
      </p:sp>
      <p:sp>
        <p:nvSpPr>
          <p:cNvPr id="338987" name="Text Box 43"/>
          <p:cNvSpPr txBox="1">
            <a:spLocks noChangeArrowheads="1"/>
          </p:cNvSpPr>
          <p:nvPr/>
        </p:nvSpPr>
        <p:spPr bwMode="auto">
          <a:xfrm>
            <a:off x="762000" y="6151563"/>
            <a:ext cx="68786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o-Ps is </a:t>
            </a:r>
            <a:r>
              <a:rPr lang="en-US" sz="2800">
                <a:solidFill>
                  <a:srgbClr val="008000"/>
                </a:solidFill>
                <a:latin typeface="Copperplate" pitchFamily="-65" charset="0"/>
              </a:rPr>
              <a:t>C</a:t>
            </a:r>
            <a:r>
              <a:rPr lang="en-US" sz="2800">
                <a:solidFill>
                  <a:srgbClr val="0080FF"/>
                </a:solidFill>
                <a:latin typeface="Copperplate" pitchFamily="-65" charset="0"/>
              </a:rPr>
              <a:t>P </a:t>
            </a:r>
            <a:r>
              <a:rPr lang="en-US" sz="2800">
                <a:solidFill>
                  <a:srgbClr val="FF0000"/>
                </a:solidFill>
              </a:rPr>
              <a:t>even</a:t>
            </a:r>
            <a:r>
              <a:rPr lang="en-US" sz="2400"/>
              <a:t>, so                  is </a:t>
            </a:r>
            <a:r>
              <a:rPr lang="en-US" sz="2800">
                <a:solidFill>
                  <a:srgbClr val="008000"/>
                </a:solidFill>
                <a:latin typeface="Copperplate" pitchFamily="-65" charset="0"/>
              </a:rPr>
              <a:t>C</a:t>
            </a:r>
            <a:r>
              <a:rPr lang="en-US" sz="2800">
                <a:solidFill>
                  <a:srgbClr val="0080FF"/>
                </a:solidFill>
                <a:latin typeface="Copperplate" pitchFamily="-65" charset="0"/>
              </a:rPr>
              <a:t>P</a:t>
            </a:r>
            <a:r>
              <a:rPr lang="en-US" sz="2800" b="1">
                <a:solidFill>
                  <a:srgbClr val="800040"/>
                </a:solidFill>
                <a:latin typeface="Copperplate" pitchFamily="-65" charset="0"/>
              </a:rPr>
              <a:t>T</a:t>
            </a:r>
            <a:r>
              <a:rPr lang="en-US" sz="2400"/>
              <a:t>- odd</a:t>
            </a:r>
            <a:endParaRPr lang="en-US" sz="2800" b="1">
              <a:solidFill>
                <a:srgbClr val="800040"/>
              </a:solidFill>
              <a:latin typeface="Copperplate" pitchFamily="-65" charset="0"/>
            </a:endParaRPr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343400" y="6172200"/>
            <a:ext cx="1143000" cy="457200"/>
            <a:chOff x="144" y="3870"/>
            <a:chExt cx="720" cy="288"/>
          </a:xfrm>
        </p:grpSpPr>
        <p:sp>
          <p:nvSpPr>
            <p:cNvPr id="338989" name="Rectangle 45"/>
            <p:cNvSpPr>
              <a:spLocks noChangeArrowheads="1"/>
            </p:cNvSpPr>
            <p:nvPr/>
          </p:nvSpPr>
          <p:spPr bwMode="auto">
            <a:xfrm>
              <a:off x="144" y="3870"/>
              <a:ext cx="720" cy="288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38990" name="Object 46"/>
            <p:cNvGraphicFramePr>
              <a:graphicFrameLocks noChangeAspect="1"/>
            </p:cNvGraphicFramePr>
            <p:nvPr/>
          </p:nvGraphicFramePr>
          <p:xfrm>
            <a:off x="172" y="3894"/>
            <a:ext cx="664" cy="240"/>
          </p:xfrm>
          <a:graphic>
            <a:graphicData uri="http://schemas.openxmlformats.org/presentationml/2006/ole">
              <p:oleObj spid="_x0000_s397325" name="Equation" r:id="rId14" imgW="1054100" imgH="381000" progId="Equation.3">
                <p:embed/>
              </p:oleObj>
            </a:graphicData>
          </a:graphic>
        </p:graphicFrame>
      </p:grpSp>
      <p:sp>
        <p:nvSpPr>
          <p:cNvPr id="338991" name="Text Box 47"/>
          <p:cNvSpPr txBox="1">
            <a:spLocks noChangeArrowheads="1"/>
          </p:cNvSpPr>
          <p:nvPr/>
        </p:nvSpPr>
        <p:spPr bwMode="auto">
          <a:xfrm>
            <a:off x="7604125" y="6532563"/>
            <a:ext cx="7731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0000FF"/>
                </a:solidFill>
              </a:rPr>
              <a:t>*(caveat)</a:t>
            </a:r>
            <a:endParaRPr lang="en-US" sz="2400"/>
          </a:p>
        </p:txBody>
      </p:sp>
      <p:pic>
        <p:nvPicPr>
          <p:cNvPr id="338992" name="Picture 48" descr="image-45.pdf                                                   0018D437Macintosh HD                   B42CED25: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86050" y="781050"/>
            <a:ext cx="1377950" cy="396875"/>
          </a:xfrm>
          <a:prstGeom prst="rect">
            <a:avLst/>
          </a:prstGeom>
          <a:noFill/>
        </p:spPr>
      </p:pic>
      <p:sp>
        <p:nvSpPr>
          <p:cNvPr id="338994" name="Rectangle 50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5181600" cy="533400"/>
          </a:xfrm>
        </p:spPr>
        <p:txBody>
          <a:bodyPr/>
          <a:lstStyle/>
          <a:p>
            <a:r>
              <a:rPr lang="en-US" sz="2000">
                <a:solidFill>
                  <a:srgbClr val="FF0080"/>
                </a:solidFill>
                <a:latin typeface="Times" pitchFamily="-65" charset="0"/>
              </a:rPr>
              <a:t>Time Reversal Symmetry in o-Ps Decay</a:t>
            </a:r>
            <a:endParaRPr lang="en-US"/>
          </a:p>
        </p:txBody>
      </p:sp>
      <p:sp>
        <p:nvSpPr>
          <p:cNvPr id="338995" name="Text Box 51"/>
          <p:cNvSpPr txBox="1">
            <a:spLocks noChangeArrowheads="1"/>
          </p:cNvSpPr>
          <p:nvPr/>
        </p:nvSpPr>
        <p:spPr bwMode="auto">
          <a:xfrm>
            <a:off x="6575425" y="0"/>
            <a:ext cx="25812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408000"/>
                </a:solidFill>
              </a:rPr>
              <a:t>{</a:t>
            </a:r>
            <a:r>
              <a:rPr lang="en-US" sz="1200" b="1">
                <a:solidFill>
                  <a:srgbClr val="408000"/>
                </a:solidFill>
                <a:latin typeface="Arial-BoldMT" charset="0"/>
              </a:rPr>
              <a:t>C, P, T, CP, CPT and </a:t>
            </a:r>
            <a:r>
              <a:rPr lang="en-US" sz="1200">
                <a:solidFill>
                  <a:srgbClr val="408000"/>
                </a:solidFill>
                <a:latin typeface="ArialMT" charset="0"/>
              </a:rPr>
              <a:t>positronium</a:t>
            </a:r>
            <a:endParaRPr lang="en-US" sz="1400">
              <a:solidFill>
                <a:srgbClr val="408000"/>
              </a:solidFill>
            </a:endParaRPr>
          </a:p>
          <a:p>
            <a:r>
              <a:rPr lang="en-US" sz="1400">
                <a:solidFill>
                  <a:srgbClr val="408000"/>
                </a:solidFill>
              </a:rPr>
              <a:t>Krasnikov, IJMP, A19,2004}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DCP_0865.JPG                                                   000C2E06PeeVee's Hard Drive            B42CED2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8034338" cy="5308600"/>
          </a:xfrm>
          <a:prstGeom prst="rect">
            <a:avLst/>
          </a:prstGeom>
          <a:noFill/>
        </p:spPr>
      </p:pic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822325" y="80963"/>
            <a:ext cx="1841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746125" y="665163"/>
            <a:ext cx="39179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110 High-Purity Germanium detectors</a:t>
            </a:r>
          </a:p>
        </p:txBody>
      </p:sp>
      <p:sp>
        <p:nvSpPr>
          <p:cNvPr id="33690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The Gammasphere Detector Array -- LBNL/ANL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219200"/>
            <a:ext cx="31242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0" y="838200"/>
            <a:ext cx="65516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“Search for Spatial Anisotropy in Orthopositronium Annihilation,”</a:t>
            </a:r>
          </a:p>
          <a:p>
            <a:r>
              <a:rPr lang="en-US" sz="1600"/>
              <a:t>A.P. Mills and D.M. Zuckerman, PRL</a:t>
            </a:r>
            <a:r>
              <a:rPr lang="en-US" sz="1600" b="1"/>
              <a:t> 64</a:t>
            </a:r>
            <a:r>
              <a:rPr lang="en-US" sz="1600"/>
              <a:t>, 2637 (1989)</a:t>
            </a:r>
            <a:endParaRPr lang="en-US" sz="1800"/>
          </a:p>
        </p:txBody>
      </p:sp>
      <p:pic>
        <p:nvPicPr>
          <p:cNvPr id="3328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886200"/>
            <a:ext cx="3827463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2805" name="Text Box 5"/>
          <p:cNvSpPr txBox="1">
            <a:spLocks noChangeArrowheads="1"/>
          </p:cNvSpPr>
          <p:nvPr/>
        </p:nvSpPr>
        <p:spPr bwMode="auto">
          <a:xfrm>
            <a:off x="228600" y="1600200"/>
            <a:ext cx="45799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80"/>
                </a:solidFill>
              </a:rPr>
              <a:t>Effectively a search for (o-Ps -&gt; 2</a:t>
            </a:r>
            <a:r>
              <a:rPr lang="en-US" sz="1600">
                <a:solidFill>
                  <a:srgbClr val="000080"/>
                </a:solidFill>
                <a:latin typeface="Symbol" pitchFamily="-65" charset="2"/>
              </a:rPr>
              <a:t>g)</a:t>
            </a:r>
          </a:p>
          <a:p>
            <a:r>
              <a:rPr lang="en-US" sz="1600">
                <a:solidFill>
                  <a:srgbClr val="000080"/>
                </a:solidFill>
              </a:rPr>
              <a:t>(not allowed in naive non-commuting QED...)</a:t>
            </a:r>
          </a:p>
          <a:p>
            <a:endParaRPr lang="en-US" sz="1600">
              <a:solidFill>
                <a:srgbClr val="000080"/>
              </a:solidFill>
            </a:endParaRPr>
          </a:p>
          <a:p>
            <a:r>
              <a:rPr lang="en-US" sz="1600">
                <a:solidFill>
                  <a:srgbClr val="000080"/>
                </a:solidFill>
              </a:rPr>
              <a:t>Magnetic field quences m = 0 state of o-Ps</a:t>
            </a:r>
          </a:p>
          <a:p>
            <a:r>
              <a:rPr lang="en-US" sz="1600">
                <a:solidFill>
                  <a:srgbClr val="000080"/>
                </a:solidFill>
              </a:rPr>
              <a:t>Lorentz violation would quench m = +/-1</a:t>
            </a:r>
          </a:p>
          <a:p>
            <a:r>
              <a:rPr lang="en-US" sz="1600">
                <a:solidFill>
                  <a:srgbClr val="000080"/>
                </a:solidFill>
              </a:rPr>
              <a:t>Time dependence </a:t>
            </a:r>
            <a:r>
              <a:rPr lang="en-US" sz="1600">
                <a:solidFill>
                  <a:srgbClr val="000080"/>
                </a:solidFill>
                <a:latin typeface="Symbol" pitchFamily="-65" charset="2"/>
              </a:rPr>
              <a:t>W </a:t>
            </a:r>
            <a:r>
              <a:rPr lang="en-US" sz="1600">
                <a:solidFill>
                  <a:srgbClr val="000080"/>
                </a:solidFill>
              </a:rPr>
              <a:t>(12 h)</a:t>
            </a:r>
            <a:endParaRPr lang="en-US" sz="1600">
              <a:solidFill>
                <a:srgbClr val="000080"/>
              </a:solidFill>
              <a:latin typeface="Symbol" pitchFamily="-65" charset="2"/>
            </a:endParaRPr>
          </a:p>
          <a:p>
            <a:endParaRPr lang="en-US" sz="1600">
              <a:solidFill>
                <a:srgbClr val="000080"/>
              </a:solidFill>
            </a:endParaRPr>
          </a:p>
          <a:p>
            <a:r>
              <a:rPr lang="en-US" sz="1600">
                <a:solidFill>
                  <a:srgbClr val="000080"/>
                </a:solidFill>
              </a:rPr>
              <a:t>Measure 3</a:t>
            </a:r>
            <a:r>
              <a:rPr lang="en-US" sz="1600">
                <a:solidFill>
                  <a:srgbClr val="000080"/>
                </a:solidFill>
                <a:latin typeface="Symbol" pitchFamily="-65" charset="2"/>
              </a:rPr>
              <a:t>g</a:t>
            </a:r>
            <a:r>
              <a:rPr lang="en-US" sz="1600">
                <a:solidFill>
                  <a:srgbClr val="000080"/>
                </a:solidFill>
              </a:rPr>
              <a:t>/2</a:t>
            </a:r>
            <a:r>
              <a:rPr lang="en-US" sz="1600">
                <a:solidFill>
                  <a:srgbClr val="000080"/>
                </a:solidFill>
                <a:latin typeface="Symbol" pitchFamily="-65" charset="2"/>
              </a:rPr>
              <a:t>g</a:t>
            </a:r>
            <a:r>
              <a:rPr lang="en-US" sz="1600">
                <a:solidFill>
                  <a:srgbClr val="000080"/>
                </a:solidFill>
              </a:rPr>
              <a:t> yield</a:t>
            </a:r>
          </a:p>
        </p:txBody>
      </p:sp>
      <p:sp>
        <p:nvSpPr>
          <p:cNvPr id="332806" name="Oval 6"/>
          <p:cNvSpPr>
            <a:spLocks noChangeArrowheads="1"/>
          </p:cNvSpPr>
          <p:nvPr/>
        </p:nvSpPr>
        <p:spPr bwMode="auto">
          <a:xfrm>
            <a:off x="2286000" y="5029200"/>
            <a:ext cx="381000" cy="457200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0" lon="16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332807" name="Line 7"/>
          <p:cNvSpPr>
            <a:spLocks noChangeShapeType="1"/>
          </p:cNvSpPr>
          <p:nvPr/>
        </p:nvSpPr>
        <p:spPr bwMode="auto">
          <a:xfrm flipV="1">
            <a:off x="3505200" y="5486400"/>
            <a:ext cx="0" cy="4572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8" name="Freeform 8"/>
          <p:cNvSpPr>
            <a:spLocks/>
          </p:cNvSpPr>
          <p:nvPr/>
        </p:nvSpPr>
        <p:spPr bwMode="auto">
          <a:xfrm>
            <a:off x="2514600" y="5181600"/>
            <a:ext cx="877888" cy="190500"/>
          </a:xfrm>
          <a:custGeom>
            <a:avLst/>
            <a:gdLst/>
            <a:ahLst/>
            <a:cxnLst>
              <a:cxn ang="0">
                <a:pos x="31" y="79"/>
              </a:cxn>
              <a:cxn ang="0">
                <a:pos x="70" y="79"/>
              </a:cxn>
              <a:cxn ang="0">
                <a:pos x="110" y="87"/>
              </a:cxn>
              <a:cxn ang="0">
                <a:pos x="141" y="55"/>
              </a:cxn>
              <a:cxn ang="0">
                <a:pos x="157" y="16"/>
              </a:cxn>
              <a:cxn ang="0">
                <a:pos x="181" y="0"/>
              </a:cxn>
              <a:cxn ang="0">
                <a:pos x="212" y="39"/>
              </a:cxn>
              <a:cxn ang="0">
                <a:pos x="228" y="110"/>
              </a:cxn>
              <a:cxn ang="0">
                <a:pos x="252" y="142"/>
              </a:cxn>
              <a:cxn ang="0">
                <a:pos x="275" y="102"/>
              </a:cxn>
              <a:cxn ang="0">
                <a:pos x="299" y="31"/>
              </a:cxn>
              <a:cxn ang="0">
                <a:pos x="323" y="16"/>
              </a:cxn>
              <a:cxn ang="0">
                <a:pos x="346" y="55"/>
              </a:cxn>
              <a:cxn ang="0">
                <a:pos x="362" y="126"/>
              </a:cxn>
              <a:cxn ang="0">
                <a:pos x="394" y="134"/>
              </a:cxn>
              <a:cxn ang="0">
                <a:pos x="410" y="71"/>
              </a:cxn>
              <a:cxn ang="0">
                <a:pos x="433" y="16"/>
              </a:cxn>
              <a:cxn ang="0">
                <a:pos x="457" y="24"/>
              </a:cxn>
              <a:cxn ang="0">
                <a:pos x="480" y="87"/>
              </a:cxn>
              <a:cxn ang="0">
                <a:pos x="504" y="142"/>
              </a:cxn>
              <a:cxn ang="0">
                <a:pos x="528" y="118"/>
              </a:cxn>
              <a:cxn ang="0">
                <a:pos x="544" y="47"/>
              </a:cxn>
              <a:cxn ang="0">
                <a:pos x="575" y="8"/>
              </a:cxn>
              <a:cxn ang="0">
                <a:pos x="591" y="47"/>
              </a:cxn>
              <a:cxn ang="0">
                <a:pos x="615" y="118"/>
              </a:cxn>
              <a:cxn ang="0">
                <a:pos x="638" y="142"/>
              </a:cxn>
              <a:cxn ang="0">
                <a:pos x="670" y="87"/>
              </a:cxn>
              <a:cxn ang="0">
                <a:pos x="685" y="24"/>
              </a:cxn>
              <a:cxn ang="0">
                <a:pos x="717" y="16"/>
              </a:cxn>
              <a:cxn ang="0">
                <a:pos x="733" y="71"/>
              </a:cxn>
              <a:cxn ang="0">
                <a:pos x="756" y="134"/>
              </a:cxn>
              <a:cxn ang="0">
                <a:pos x="780" y="126"/>
              </a:cxn>
              <a:cxn ang="0">
                <a:pos x="804" y="55"/>
              </a:cxn>
              <a:cxn ang="0">
                <a:pos x="827" y="8"/>
              </a:cxn>
              <a:cxn ang="0">
                <a:pos x="851" y="31"/>
              </a:cxn>
              <a:cxn ang="0">
                <a:pos x="867" y="102"/>
              </a:cxn>
              <a:cxn ang="0">
                <a:pos x="898" y="142"/>
              </a:cxn>
              <a:cxn ang="0">
                <a:pos x="914" y="102"/>
              </a:cxn>
              <a:cxn ang="0">
                <a:pos x="938" y="31"/>
              </a:cxn>
              <a:cxn ang="0">
                <a:pos x="961" y="16"/>
              </a:cxn>
              <a:cxn ang="0">
                <a:pos x="985" y="55"/>
              </a:cxn>
              <a:cxn ang="0">
                <a:pos x="1001" y="126"/>
              </a:cxn>
              <a:cxn ang="0">
                <a:pos x="1032" y="134"/>
              </a:cxn>
              <a:cxn ang="0">
                <a:pos x="1048" y="71"/>
              </a:cxn>
              <a:cxn ang="0">
                <a:pos x="1072" y="16"/>
              </a:cxn>
              <a:cxn ang="0">
                <a:pos x="1095" y="24"/>
              </a:cxn>
              <a:cxn ang="0">
                <a:pos x="1119" y="79"/>
              </a:cxn>
              <a:cxn ang="0">
                <a:pos x="1143" y="134"/>
              </a:cxn>
              <a:cxn ang="0">
                <a:pos x="1174" y="142"/>
              </a:cxn>
              <a:cxn ang="0">
                <a:pos x="1190" y="102"/>
              </a:cxn>
              <a:cxn ang="0">
                <a:pos x="1214" y="71"/>
              </a:cxn>
              <a:cxn ang="0">
                <a:pos x="1253" y="71"/>
              </a:cxn>
              <a:cxn ang="0">
                <a:pos x="1293" y="71"/>
              </a:cxn>
              <a:cxn ang="0">
                <a:pos x="1332" y="71"/>
              </a:cxn>
            </a:cxnLst>
            <a:rect l="0" t="0" r="r" b="b"/>
            <a:pathLst>
              <a:path w="1348" h="150">
                <a:moveTo>
                  <a:pt x="0" y="79"/>
                </a:moveTo>
                <a:lnTo>
                  <a:pt x="7" y="71"/>
                </a:lnTo>
                <a:lnTo>
                  <a:pt x="15" y="71"/>
                </a:lnTo>
                <a:lnTo>
                  <a:pt x="23" y="79"/>
                </a:lnTo>
                <a:lnTo>
                  <a:pt x="31" y="79"/>
                </a:lnTo>
                <a:lnTo>
                  <a:pt x="39" y="79"/>
                </a:lnTo>
                <a:lnTo>
                  <a:pt x="47" y="79"/>
                </a:lnTo>
                <a:lnTo>
                  <a:pt x="55" y="79"/>
                </a:lnTo>
                <a:lnTo>
                  <a:pt x="63" y="79"/>
                </a:lnTo>
                <a:lnTo>
                  <a:pt x="70" y="79"/>
                </a:lnTo>
                <a:lnTo>
                  <a:pt x="78" y="79"/>
                </a:lnTo>
                <a:lnTo>
                  <a:pt x="86" y="79"/>
                </a:lnTo>
                <a:lnTo>
                  <a:pt x="94" y="79"/>
                </a:lnTo>
                <a:lnTo>
                  <a:pt x="102" y="87"/>
                </a:lnTo>
                <a:lnTo>
                  <a:pt x="110" y="87"/>
                </a:lnTo>
                <a:lnTo>
                  <a:pt x="110" y="79"/>
                </a:lnTo>
                <a:lnTo>
                  <a:pt x="118" y="79"/>
                </a:lnTo>
                <a:lnTo>
                  <a:pt x="126" y="71"/>
                </a:lnTo>
                <a:lnTo>
                  <a:pt x="134" y="63"/>
                </a:lnTo>
                <a:lnTo>
                  <a:pt x="141" y="55"/>
                </a:lnTo>
                <a:lnTo>
                  <a:pt x="141" y="47"/>
                </a:lnTo>
                <a:lnTo>
                  <a:pt x="149" y="39"/>
                </a:lnTo>
                <a:lnTo>
                  <a:pt x="149" y="31"/>
                </a:lnTo>
                <a:lnTo>
                  <a:pt x="149" y="24"/>
                </a:lnTo>
                <a:lnTo>
                  <a:pt x="157" y="16"/>
                </a:lnTo>
                <a:lnTo>
                  <a:pt x="165" y="16"/>
                </a:lnTo>
                <a:lnTo>
                  <a:pt x="165" y="8"/>
                </a:lnTo>
                <a:lnTo>
                  <a:pt x="173" y="8"/>
                </a:lnTo>
                <a:lnTo>
                  <a:pt x="173" y="0"/>
                </a:lnTo>
                <a:lnTo>
                  <a:pt x="181" y="0"/>
                </a:lnTo>
                <a:lnTo>
                  <a:pt x="189" y="8"/>
                </a:lnTo>
                <a:lnTo>
                  <a:pt x="197" y="16"/>
                </a:lnTo>
                <a:lnTo>
                  <a:pt x="197" y="24"/>
                </a:lnTo>
                <a:lnTo>
                  <a:pt x="205" y="31"/>
                </a:lnTo>
                <a:lnTo>
                  <a:pt x="212" y="39"/>
                </a:lnTo>
                <a:lnTo>
                  <a:pt x="212" y="55"/>
                </a:lnTo>
                <a:lnTo>
                  <a:pt x="220" y="71"/>
                </a:lnTo>
                <a:lnTo>
                  <a:pt x="220" y="79"/>
                </a:lnTo>
                <a:lnTo>
                  <a:pt x="228" y="95"/>
                </a:lnTo>
                <a:lnTo>
                  <a:pt x="228" y="110"/>
                </a:lnTo>
                <a:lnTo>
                  <a:pt x="236" y="118"/>
                </a:lnTo>
                <a:lnTo>
                  <a:pt x="236" y="126"/>
                </a:lnTo>
                <a:lnTo>
                  <a:pt x="244" y="134"/>
                </a:lnTo>
                <a:lnTo>
                  <a:pt x="244" y="142"/>
                </a:lnTo>
                <a:lnTo>
                  <a:pt x="252" y="142"/>
                </a:lnTo>
                <a:lnTo>
                  <a:pt x="260" y="142"/>
                </a:lnTo>
                <a:lnTo>
                  <a:pt x="268" y="134"/>
                </a:lnTo>
                <a:lnTo>
                  <a:pt x="268" y="126"/>
                </a:lnTo>
                <a:lnTo>
                  <a:pt x="275" y="118"/>
                </a:lnTo>
                <a:lnTo>
                  <a:pt x="275" y="102"/>
                </a:lnTo>
                <a:lnTo>
                  <a:pt x="283" y="87"/>
                </a:lnTo>
                <a:lnTo>
                  <a:pt x="283" y="71"/>
                </a:lnTo>
                <a:lnTo>
                  <a:pt x="291" y="55"/>
                </a:lnTo>
                <a:lnTo>
                  <a:pt x="291" y="47"/>
                </a:lnTo>
                <a:lnTo>
                  <a:pt x="299" y="31"/>
                </a:lnTo>
                <a:lnTo>
                  <a:pt x="299" y="24"/>
                </a:lnTo>
                <a:lnTo>
                  <a:pt x="307" y="16"/>
                </a:lnTo>
                <a:lnTo>
                  <a:pt x="315" y="8"/>
                </a:lnTo>
                <a:lnTo>
                  <a:pt x="323" y="8"/>
                </a:lnTo>
                <a:lnTo>
                  <a:pt x="323" y="16"/>
                </a:lnTo>
                <a:lnTo>
                  <a:pt x="331" y="16"/>
                </a:lnTo>
                <a:lnTo>
                  <a:pt x="331" y="24"/>
                </a:lnTo>
                <a:lnTo>
                  <a:pt x="339" y="31"/>
                </a:lnTo>
                <a:lnTo>
                  <a:pt x="339" y="47"/>
                </a:lnTo>
                <a:lnTo>
                  <a:pt x="346" y="55"/>
                </a:lnTo>
                <a:lnTo>
                  <a:pt x="346" y="71"/>
                </a:lnTo>
                <a:lnTo>
                  <a:pt x="354" y="87"/>
                </a:lnTo>
                <a:lnTo>
                  <a:pt x="354" y="102"/>
                </a:lnTo>
                <a:lnTo>
                  <a:pt x="362" y="118"/>
                </a:lnTo>
                <a:lnTo>
                  <a:pt x="362" y="126"/>
                </a:lnTo>
                <a:lnTo>
                  <a:pt x="370" y="134"/>
                </a:lnTo>
                <a:lnTo>
                  <a:pt x="378" y="142"/>
                </a:lnTo>
                <a:lnTo>
                  <a:pt x="386" y="142"/>
                </a:lnTo>
                <a:lnTo>
                  <a:pt x="386" y="134"/>
                </a:lnTo>
                <a:lnTo>
                  <a:pt x="394" y="134"/>
                </a:lnTo>
                <a:lnTo>
                  <a:pt x="394" y="126"/>
                </a:lnTo>
                <a:lnTo>
                  <a:pt x="402" y="118"/>
                </a:lnTo>
                <a:lnTo>
                  <a:pt x="402" y="102"/>
                </a:lnTo>
                <a:lnTo>
                  <a:pt x="410" y="87"/>
                </a:lnTo>
                <a:lnTo>
                  <a:pt x="410" y="71"/>
                </a:lnTo>
                <a:lnTo>
                  <a:pt x="417" y="55"/>
                </a:lnTo>
                <a:lnTo>
                  <a:pt x="417" y="47"/>
                </a:lnTo>
                <a:lnTo>
                  <a:pt x="425" y="31"/>
                </a:lnTo>
                <a:lnTo>
                  <a:pt x="425" y="24"/>
                </a:lnTo>
                <a:lnTo>
                  <a:pt x="433" y="16"/>
                </a:lnTo>
                <a:lnTo>
                  <a:pt x="441" y="8"/>
                </a:lnTo>
                <a:lnTo>
                  <a:pt x="449" y="8"/>
                </a:lnTo>
                <a:lnTo>
                  <a:pt x="449" y="16"/>
                </a:lnTo>
                <a:lnTo>
                  <a:pt x="457" y="16"/>
                </a:lnTo>
                <a:lnTo>
                  <a:pt x="457" y="24"/>
                </a:lnTo>
                <a:lnTo>
                  <a:pt x="465" y="31"/>
                </a:lnTo>
                <a:lnTo>
                  <a:pt x="465" y="47"/>
                </a:lnTo>
                <a:lnTo>
                  <a:pt x="473" y="55"/>
                </a:lnTo>
                <a:lnTo>
                  <a:pt x="473" y="71"/>
                </a:lnTo>
                <a:lnTo>
                  <a:pt x="480" y="87"/>
                </a:lnTo>
                <a:lnTo>
                  <a:pt x="480" y="102"/>
                </a:lnTo>
                <a:lnTo>
                  <a:pt x="488" y="118"/>
                </a:lnTo>
                <a:lnTo>
                  <a:pt x="488" y="126"/>
                </a:lnTo>
                <a:lnTo>
                  <a:pt x="496" y="134"/>
                </a:lnTo>
                <a:lnTo>
                  <a:pt x="504" y="142"/>
                </a:lnTo>
                <a:lnTo>
                  <a:pt x="512" y="142"/>
                </a:lnTo>
                <a:lnTo>
                  <a:pt x="512" y="134"/>
                </a:lnTo>
                <a:lnTo>
                  <a:pt x="520" y="134"/>
                </a:lnTo>
                <a:lnTo>
                  <a:pt x="520" y="126"/>
                </a:lnTo>
                <a:lnTo>
                  <a:pt x="528" y="118"/>
                </a:lnTo>
                <a:lnTo>
                  <a:pt x="528" y="102"/>
                </a:lnTo>
                <a:lnTo>
                  <a:pt x="536" y="87"/>
                </a:lnTo>
                <a:lnTo>
                  <a:pt x="536" y="71"/>
                </a:lnTo>
                <a:lnTo>
                  <a:pt x="544" y="55"/>
                </a:lnTo>
                <a:lnTo>
                  <a:pt x="544" y="47"/>
                </a:lnTo>
                <a:lnTo>
                  <a:pt x="551" y="31"/>
                </a:lnTo>
                <a:lnTo>
                  <a:pt x="551" y="24"/>
                </a:lnTo>
                <a:lnTo>
                  <a:pt x="559" y="16"/>
                </a:lnTo>
                <a:lnTo>
                  <a:pt x="567" y="8"/>
                </a:lnTo>
                <a:lnTo>
                  <a:pt x="575" y="8"/>
                </a:lnTo>
                <a:lnTo>
                  <a:pt x="575" y="16"/>
                </a:lnTo>
                <a:lnTo>
                  <a:pt x="583" y="16"/>
                </a:lnTo>
                <a:lnTo>
                  <a:pt x="583" y="24"/>
                </a:lnTo>
                <a:lnTo>
                  <a:pt x="591" y="31"/>
                </a:lnTo>
                <a:lnTo>
                  <a:pt x="591" y="47"/>
                </a:lnTo>
                <a:lnTo>
                  <a:pt x="599" y="55"/>
                </a:lnTo>
                <a:lnTo>
                  <a:pt x="599" y="71"/>
                </a:lnTo>
                <a:lnTo>
                  <a:pt x="607" y="87"/>
                </a:lnTo>
                <a:lnTo>
                  <a:pt x="607" y="102"/>
                </a:lnTo>
                <a:lnTo>
                  <a:pt x="615" y="118"/>
                </a:lnTo>
                <a:lnTo>
                  <a:pt x="622" y="126"/>
                </a:lnTo>
                <a:lnTo>
                  <a:pt x="622" y="134"/>
                </a:lnTo>
                <a:lnTo>
                  <a:pt x="630" y="134"/>
                </a:lnTo>
                <a:lnTo>
                  <a:pt x="630" y="142"/>
                </a:lnTo>
                <a:lnTo>
                  <a:pt x="638" y="142"/>
                </a:lnTo>
                <a:lnTo>
                  <a:pt x="646" y="134"/>
                </a:lnTo>
                <a:lnTo>
                  <a:pt x="654" y="126"/>
                </a:lnTo>
                <a:lnTo>
                  <a:pt x="662" y="118"/>
                </a:lnTo>
                <a:lnTo>
                  <a:pt x="662" y="102"/>
                </a:lnTo>
                <a:lnTo>
                  <a:pt x="670" y="87"/>
                </a:lnTo>
                <a:lnTo>
                  <a:pt x="670" y="71"/>
                </a:lnTo>
                <a:lnTo>
                  <a:pt x="678" y="55"/>
                </a:lnTo>
                <a:lnTo>
                  <a:pt x="678" y="47"/>
                </a:lnTo>
                <a:lnTo>
                  <a:pt x="685" y="31"/>
                </a:lnTo>
                <a:lnTo>
                  <a:pt x="685" y="24"/>
                </a:lnTo>
                <a:lnTo>
                  <a:pt x="693" y="16"/>
                </a:lnTo>
                <a:lnTo>
                  <a:pt x="701" y="8"/>
                </a:lnTo>
                <a:lnTo>
                  <a:pt x="709" y="8"/>
                </a:lnTo>
                <a:lnTo>
                  <a:pt x="709" y="16"/>
                </a:lnTo>
                <a:lnTo>
                  <a:pt x="717" y="16"/>
                </a:lnTo>
                <a:lnTo>
                  <a:pt x="717" y="24"/>
                </a:lnTo>
                <a:lnTo>
                  <a:pt x="725" y="31"/>
                </a:lnTo>
                <a:lnTo>
                  <a:pt x="725" y="47"/>
                </a:lnTo>
                <a:lnTo>
                  <a:pt x="733" y="55"/>
                </a:lnTo>
                <a:lnTo>
                  <a:pt x="733" y="71"/>
                </a:lnTo>
                <a:lnTo>
                  <a:pt x="741" y="87"/>
                </a:lnTo>
                <a:lnTo>
                  <a:pt x="741" y="102"/>
                </a:lnTo>
                <a:lnTo>
                  <a:pt x="749" y="118"/>
                </a:lnTo>
                <a:lnTo>
                  <a:pt x="749" y="126"/>
                </a:lnTo>
                <a:lnTo>
                  <a:pt x="756" y="134"/>
                </a:lnTo>
                <a:lnTo>
                  <a:pt x="764" y="142"/>
                </a:lnTo>
                <a:lnTo>
                  <a:pt x="772" y="142"/>
                </a:lnTo>
                <a:lnTo>
                  <a:pt x="772" y="134"/>
                </a:lnTo>
                <a:lnTo>
                  <a:pt x="780" y="134"/>
                </a:lnTo>
                <a:lnTo>
                  <a:pt x="780" y="126"/>
                </a:lnTo>
                <a:lnTo>
                  <a:pt x="788" y="118"/>
                </a:lnTo>
                <a:lnTo>
                  <a:pt x="788" y="102"/>
                </a:lnTo>
                <a:lnTo>
                  <a:pt x="796" y="87"/>
                </a:lnTo>
                <a:lnTo>
                  <a:pt x="796" y="71"/>
                </a:lnTo>
                <a:lnTo>
                  <a:pt x="804" y="55"/>
                </a:lnTo>
                <a:lnTo>
                  <a:pt x="804" y="47"/>
                </a:lnTo>
                <a:lnTo>
                  <a:pt x="812" y="31"/>
                </a:lnTo>
                <a:lnTo>
                  <a:pt x="812" y="24"/>
                </a:lnTo>
                <a:lnTo>
                  <a:pt x="820" y="16"/>
                </a:lnTo>
                <a:lnTo>
                  <a:pt x="827" y="8"/>
                </a:lnTo>
                <a:lnTo>
                  <a:pt x="835" y="8"/>
                </a:lnTo>
                <a:lnTo>
                  <a:pt x="835" y="16"/>
                </a:lnTo>
                <a:lnTo>
                  <a:pt x="843" y="16"/>
                </a:lnTo>
                <a:lnTo>
                  <a:pt x="843" y="24"/>
                </a:lnTo>
                <a:lnTo>
                  <a:pt x="851" y="31"/>
                </a:lnTo>
                <a:lnTo>
                  <a:pt x="851" y="47"/>
                </a:lnTo>
                <a:lnTo>
                  <a:pt x="859" y="55"/>
                </a:lnTo>
                <a:lnTo>
                  <a:pt x="859" y="71"/>
                </a:lnTo>
                <a:lnTo>
                  <a:pt x="867" y="87"/>
                </a:lnTo>
                <a:lnTo>
                  <a:pt x="867" y="102"/>
                </a:lnTo>
                <a:lnTo>
                  <a:pt x="875" y="118"/>
                </a:lnTo>
                <a:lnTo>
                  <a:pt x="875" y="126"/>
                </a:lnTo>
                <a:lnTo>
                  <a:pt x="883" y="134"/>
                </a:lnTo>
                <a:lnTo>
                  <a:pt x="890" y="142"/>
                </a:lnTo>
                <a:lnTo>
                  <a:pt x="898" y="142"/>
                </a:lnTo>
                <a:lnTo>
                  <a:pt x="898" y="134"/>
                </a:lnTo>
                <a:lnTo>
                  <a:pt x="906" y="134"/>
                </a:lnTo>
                <a:lnTo>
                  <a:pt x="906" y="126"/>
                </a:lnTo>
                <a:lnTo>
                  <a:pt x="914" y="118"/>
                </a:lnTo>
                <a:lnTo>
                  <a:pt x="914" y="102"/>
                </a:lnTo>
                <a:lnTo>
                  <a:pt x="922" y="87"/>
                </a:lnTo>
                <a:lnTo>
                  <a:pt x="922" y="71"/>
                </a:lnTo>
                <a:lnTo>
                  <a:pt x="930" y="55"/>
                </a:lnTo>
                <a:lnTo>
                  <a:pt x="930" y="47"/>
                </a:lnTo>
                <a:lnTo>
                  <a:pt x="938" y="31"/>
                </a:lnTo>
                <a:lnTo>
                  <a:pt x="938" y="24"/>
                </a:lnTo>
                <a:lnTo>
                  <a:pt x="946" y="16"/>
                </a:lnTo>
                <a:lnTo>
                  <a:pt x="954" y="8"/>
                </a:lnTo>
                <a:lnTo>
                  <a:pt x="961" y="8"/>
                </a:lnTo>
                <a:lnTo>
                  <a:pt x="961" y="16"/>
                </a:lnTo>
                <a:lnTo>
                  <a:pt x="969" y="16"/>
                </a:lnTo>
                <a:lnTo>
                  <a:pt x="969" y="24"/>
                </a:lnTo>
                <a:lnTo>
                  <a:pt x="977" y="31"/>
                </a:lnTo>
                <a:lnTo>
                  <a:pt x="977" y="47"/>
                </a:lnTo>
                <a:lnTo>
                  <a:pt x="985" y="55"/>
                </a:lnTo>
                <a:lnTo>
                  <a:pt x="985" y="71"/>
                </a:lnTo>
                <a:lnTo>
                  <a:pt x="993" y="87"/>
                </a:lnTo>
                <a:lnTo>
                  <a:pt x="993" y="102"/>
                </a:lnTo>
                <a:lnTo>
                  <a:pt x="1001" y="118"/>
                </a:lnTo>
                <a:lnTo>
                  <a:pt x="1001" y="126"/>
                </a:lnTo>
                <a:lnTo>
                  <a:pt x="1009" y="134"/>
                </a:lnTo>
                <a:lnTo>
                  <a:pt x="1017" y="142"/>
                </a:lnTo>
                <a:lnTo>
                  <a:pt x="1025" y="142"/>
                </a:lnTo>
                <a:lnTo>
                  <a:pt x="1025" y="134"/>
                </a:lnTo>
                <a:lnTo>
                  <a:pt x="1032" y="134"/>
                </a:lnTo>
                <a:lnTo>
                  <a:pt x="1032" y="126"/>
                </a:lnTo>
                <a:lnTo>
                  <a:pt x="1040" y="118"/>
                </a:lnTo>
                <a:lnTo>
                  <a:pt x="1040" y="102"/>
                </a:lnTo>
                <a:lnTo>
                  <a:pt x="1048" y="87"/>
                </a:lnTo>
                <a:lnTo>
                  <a:pt x="1048" y="71"/>
                </a:lnTo>
                <a:lnTo>
                  <a:pt x="1056" y="55"/>
                </a:lnTo>
                <a:lnTo>
                  <a:pt x="1056" y="47"/>
                </a:lnTo>
                <a:lnTo>
                  <a:pt x="1064" y="31"/>
                </a:lnTo>
                <a:lnTo>
                  <a:pt x="1064" y="24"/>
                </a:lnTo>
                <a:lnTo>
                  <a:pt x="1072" y="16"/>
                </a:lnTo>
                <a:lnTo>
                  <a:pt x="1072" y="8"/>
                </a:lnTo>
                <a:lnTo>
                  <a:pt x="1080" y="8"/>
                </a:lnTo>
                <a:lnTo>
                  <a:pt x="1088" y="8"/>
                </a:lnTo>
                <a:lnTo>
                  <a:pt x="1095" y="16"/>
                </a:lnTo>
                <a:lnTo>
                  <a:pt x="1095" y="24"/>
                </a:lnTo>
                <a:lnTo>
                  <a:pt x="1103" y="31"/>
                </a:lnTo>
                <a:lnTo>
                  <a:pt x="1103" y="39"/>
                </a:lnTo>
                <a:lnTo>
                  <a:pt x="1111" y="55"/>
                </a:lnTo>
                <a:lnTo>
                  <a:pt x="1111" y="63"/>
                </a:lnTo>
                <a:lnTo>
                  <a:pt x="1119" y="79"/>
                </a:lnTo>
                <a:lnTo>
                  <a:pt x="1127" y="95"/>
                </a:lnTo>
                <a:lnTo>
                  <a:pt x="1127" y="110"/>
                </a:lnTo>
                <a:lnTo>
                  <a:pt x="1135" y="118"/>
                </a:lnTo>
                <a:lnTo>
                  <a:pt x="1143" y="126"/>
                </a:lnTo>
                <a:lnTo>
                  <a:pt x="1143" y="134"/>
                </a:lnTo>
                <a:lnTo>
                  <a:pt x="1151" y="142"/>
                </a:lnTo>
                <a:lnTo>
                  <a:pt x="1159" y="150"/>
                </a:lnTo>
                <a:lnTo>
                  <a:pt x="1166" y="150"/>
                </a:lnTo>
                <a:lnTo>
                  <a:pt x="1166" y="142"/>
                </a:lnTo>
                <a:lnTo>
                  <a:pt x="1174" y="142"/>
                </a:lnTo>
                <a:lnTo>
                  <a:pt x="1174" y="134"/>
                </a:lnTo>
                <a:lnTo>
                  <a:pt x="1182" y="134"/>
                </a:lnTo>
                <a:lnTo>
                  <a:pt x="1182" y="118"/>
                </a:lnTo>
                <a:lnTo>
                  <a:pt x="1190" y="110"/>
                </a:lnTo>
                <a:lnTo>
                  <a:pt x="1190" y="102"/>
                </a:lnTo>
                <a:lnTo>
                  <a:pt x="1198" y="95"/>
                </a:lnTo>
                <a:lnTo>
                  <a:pt x="1206" y="87"/>
                </a:lnTo>
                <a:lnTo>
                  <a:pt x="1206" y="79"/>
                </a:lnTo>
                <a:lnTo>
                  <a:pt x="1214" y="79"/>
                </a:lnTo>
                <a:lnTo>
                  <a:pt x="1214" y="71"/>
                </a:lnTo>
                <a:lnTo>
                  <a:pt x="1222" y="71"/>
                </a:lnTo>
                <a:lnTo>
                  <a:pt x="1230" y="63"/>
                </a:lnTo>
                <a:lnTo>
                  <a:pt x="1237" y="63"/>
                </a:lnTo>
                <a:lnTo>
                  <a:pt x="1245" y="71"/>
                </a:lnTo>
                <a:lnTo>
                  <a:pt x="1253" y="71"/>
                </a:lnTo>
                <a:lnTo>
                  <a:pt x="1261" y="71"/>
                </a:lnTo>
                <a:lnTo>
                  <a:pt x="1269" y="71"/>
                </a:lnTo>
                <a:lnTo>
                  <a:pt x="1277" y="71"/>
                </a:lnTo>
                <a:lnTo>
                  <a:pt x="1285" y="71"/>
                </a:lnTo>
                <a:lnTo>
                  <a:pt x="1293" y="71"/>
                </a:lnTo>
                <a:lnTo>
                  <a:pt x="1300" y="71"/>
                </a:lnTo>
                <a:lnTo>
                  <a:pt x="1308" y="71"/>
                </a:lnTo>
                <a:lnTo>
                  <a:pt x="1316" y="71"/>
                </a:lnTo>
                <a:lnTo>
                  <a:pt x="1324" y="71"/>
                </a:lnTo>
                <a:lnTo>
                  <a:pt x="1332" y="71"/>
                </a:lnTo>
                <a:lnTo>
                  <a:pt x="1340" y="71"/>
                </a:lnTo>
                <a:lnTo>
                  <a:pt x="1348" y="79"/>
                </a:lnTo>
              </a:path>
            </a:pathLst>
          </a:custGeom>
          <a:noFill/>
          <a:ln w="25400">
            <a:solidFill>
              <a:srgbClr val="EE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9" name="Oval 9"/>
          <p:cNvSpPr>
            <a:spLocks noChangeArrowheads="1"/>
          </p:cNvSpPr>
          <p:nvPr/>
        </p:nvSpPr>
        <p:spPr bwMode="auto">
          <a:xfrm>
            <a:off x="3352800" y="5181600"/>
            <a:ext cx="457200" cy="152400"/>
          </a:xfrm>
          <a:prstGeom prst="ellipse">
            <a:avLst/>
          </a:prstGeom>
          <a:solidFill>
            <a:srgbClr val="CCFFCC"/>
          </a:solidFill>
          <a:ln w="9525">
            <a:round/>
            <a:headEnd/>
            <a:tailEnd/>
          </a:ln>
          <a:effectLst/>
          <a:scene3d>
            <a:camera prst="legacyObliqueBottomRight">
              <a:rot lat="18900000" lon="21299999" rev="0"/>
            </a:camera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332810" name="Line 10"/>
          <p:cNvSpPr>
            <a:spLocks noChangeShapeType="1"/>
          </p:cNvSpPr>
          <p:nvPr/>
        </p:nvSpPr>
        <p:spPr bwMode="auto">
          <a:xfrm flipV="1">
            <a:off x="3505200" y="4648200"/>
            <a:ext cx="0" cy="4572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1" name="Line 11"/>
          <p:cNvSpPr>
            <a:spLocks noChangeShapeType="1"/>
          </p:cNvSpPr>
          <p:nvPr/>
        </p:nvSpPr>
        <p:spPr bwMode="auto">
          <a:xfrm flipV="1">
            <a:off x="3733800" y="5486400"/>
            <a:ext cx="0" cy="4572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2" name="Line 12"/>
          <p:cNvSpPr>
            <a:spLocks noChangeShapeType="1"/>
          </p:cNvSpPr>
          <p:nvPr/>
        </p:nvSpPr>
        <p:spPr bwMode="auto">
          <a:xfrm flipV="1">
            <a:off x="3733800" y="4648200"/>
            <a:ext cx="0" cy="4572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3" name="Text Box 13"/>
          <p:cNvSpPr txBox="1">
            <a:spLocks noChangeArrowheads="1"/>
          </p:cNvSpPr>
          <p:nvPr/>
        </p:nvSpPr>
        <p:spPr bwMode="auto">
          <a:xfrm>
            <a:off x="3429000" y="4191000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8000FF"/>
                </a:solidFill>
              </a:rPr>
              <a:t>B</a:t>
            </a:r>
          </a:p>
        </p:txBody>
      </p:sp>
      <p:sp>
        <p:nvSpPr>
          <p:cNvPr id="332814" name="Text Box 14"/>
          <p:cNvSpPr txBox="1">
            <a:spLocks noChangeArrowheads="1"/>
          </p:cNvSpPr>
          <p:nvPr/>
        </p:nvSpPr>
        <p:spPr bwMode="auto">
          <a:xfrm>
            <a:off x="1676400" y="4999038"/>
            <a:ext cx="6429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NaI</a:t>
            </a:r>
          </a:p>
        </p:txBody>
      </p:sp>
      <p:sp>
        <p:nvSpPr>
          <p:cNvPr id="332815" name="AutoShape 15"/>
          <p:cNvSpPr>
            <a:spLocks noChangeArrowheads="1"/>
          </p:cNvSpPr>
          <p:nvPr/>
        </p:nvSpPr>
        <p:spPr bwMode="auto">
          <a:xfrm>
            <a:off x="685800" y="4724400"/>
            <a:ext cx="1219200" cy="1219200"/>
          </a:xfrm>
          <a:prstGeom prst="curvedRightArrow">
            <a:avLst>
              <a:gd name="adj1" fmla="val 11065"/>
              <a:gd name="adj2" fmla="val 31120"/>
              <a:gd name="adj3" fmla="val 414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6" name="Text Box 16"/>
          <p:cNvSpPr txBox="1">
            <a:spLocks noChangeArrowheads="1"/>
          </p:cNvSpPr>
          <p:nvPr/>
        </p:nvSpPr>
        <p:spPr bwMode="auto">
          <a:xfrm>
            <a:off x="1143000" y="4191000"/>
            <a:ext cx="93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Symbol" pitchFamily="-65" charset="2"/>
              </a:rPr>
              <a:t>W</a:t>
            </a:r>
            <a:r>
              <a:rPr lang="en-US" sz="2400" baseline="-25000">
                <a:solidFill>
                  <a:srgbClr val="FF0000"/>
                </a:solidFill>
              </a:rPr>
              <a:t>earth</a:t>
            </a:r>
            <a:endParaRPr lang="en-US" sz="240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332817" name="Text Box 17"/>
          <p:cNvSpPr txBox="1">
            <a:spLocks noChangeArrowheads="1"/>
          </p:cNvSpPr>
          <p:nvPr/>
        </p:nvSpPr>
        <p:spPr bwMode="auto">
          <a:xfrm>
            <a:off x="3786188" y="5164138"/>
            <a:ext cx="10048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Ps source</a:t>
            </a:r>
            <a:endParaRPr lang="en-US" sz="2400"/>
          </a:p>
        </p:txBody>
      </p:sp>
      <p:sp>
        <p:nvSpPr>
          <p:cNvPr id="332818" name="Rectangle 18"/>
          <p:cNvSpPr>
            <a:spLocks noChangeArrowheads="1"/>
          </p:cNvSpPr>
          <p:nvPr/>
        </p:nvSpPr>
        <p:spPr bwMode="auto">
          <a:xfrm>
            <a:off x="3254375" y="508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08000"/>
              </a:solidFill>
              <a:latin typeface="Copperplate" pitchFamily="-65" charset="0"/>
            </a:endParaRPr>
          </a:p>
        </p:txBody>
      </p:sp>
      <p:sp>
        <p:nvSpPr>
          <p:cNvPr id="332819" name="Rectangle 19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3505200" cy="762000"/>
          </a:xfrm>
        </p:spPr>
        <p:txBody>
          <a:bodyPr/>
          <a:lstStyle/>
          <a:p>
            <a:r>
              <a:rPr lang="en-US" sz="3600">
                <a:solidFill>
                  <a:srgbClr val="FF0080"/>
                </a:solidFill>
                <a:latin typeface="Times" pitchFamily="-65" charset="0"/>
              </a:rPr>
              <a:t>Lorentz Violation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1027"/>
          <p:cNvSpPr>
            <a:spLocks noChangeArrowheads="1"/>
          </p:cNvSpPr>
          <p:nvPr/>
        </p:nvSpPr>
        <p:spPr bwMode="auto">
          <a:xfrm>
            <a:off x="228600" y="1143000"/>
            <a:ext cx="8650288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8000FF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What is the mechanism by which e</a:t>
            </a:r>
            <a:r>
              <a:rPr lang="en-US" b="1" baseline="30000">
                <a:solidFill>
                  <a:srgbClr val="8000FF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r>
              <a:rPr lang="en-US" b="1">
                <a:solidFill>
                  <a:srgbClr val="8000FF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b="1" baseline="30000">
                <a:solidFill>
                  <a:srgbClr val="8000FF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-</a:t>
            </a:r>
            <a:r>
              <a:rPr lang="en-US" b="1">
                <a:solidFill>
                  <a:srgbClr val="8000FF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 annihilates to an invisible final state?</a:t>
            </a:r>
            <a:endParaRPr lang="en-US">
              <a:latin typeface="Lucida Grande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1.</a:t>
            </a:r>
            <a:r>
              <a:rPr lang="en-US" sz="18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 Mirror matter </a:t>
            </a:r>
          </a:p>
          <a:p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	e</a:t>
            </a:r>
            <a:r>
              <a:rPr lang="en-US" baseline="300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 + e</a:t>
            </a:r>
            <a:r>
              <a:rPr lang="en-US" baseline="300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- 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 </a:t>
            </a:r>
            <a:r>
              <a:rPr lang="en-US"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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(virtual)</a:t>
            </a:r>
            <a:r>
              <a:rPr lang="en-US"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 </a:t>
            </a:r>
            <a:r>
              <a:rPr lang="en-US"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baseline="30000"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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(mirror analog) = invisible</a:t>
            </a:r>
          </a:p>
          <a:p>
            <a:pPr lvl="1"/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o-Ps should be formed and decay </a:t>
            </a:r>
            <a:r>
              <a:rPr lang="en-US" sz="14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in vacuum</a:t>
            </a:r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. Br(o-Ps -&gt;nothing) ~  below BBN limit (~1e-6)</a:t>
            </a:r>
          </a:p>
          <a:p>
            <a:pPr lvl="1"/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Is Interesting </a:t>
            </a:r>
          </a:p>
          <a:p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2. </a:t>
            </a:r>
            <a:r>
              <a:rPr lang="en-US" sz="18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Millicharged particles </a:t>
            </a:r>
          </a:p>
          <a:p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Could generate (o-Ps 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 </a:t>
            </a:r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nothing) anywhere from 1e-7 and lower…</a:t>
            </a:r>
          </a:p>
          <a:p>
            <a:pPr lvl="1">
              <a:lnSpc>
                <a:spcPct val="90000"/>
              </a:lnSpc>
            </a:pPr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Strongly motivated by the </a:t>
            </a:r>
            <a:r>
              <a:rPr lang="en-US" sz="1400">
                <a:solidFill>
                  <a:srgbClr val="FF000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PVLAS-CAST discrepancy</a:t>
            </a:r>
            <a:endParaRPr lang="en-US">
              <a:latin typeface="Lucida Grande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3. </a:t>
            </a:r>
            <a:r>
              <a:rPr lang="en-US" sz="18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Neutrino magnetic moment </a:t>
            </a:r>
          </a:p>
          <a:p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	 e</a:t>
            </a:r>
            <a:r>
              <a:rPr lang="en-US" baseline="300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 + e</a:t>
            </a:r>
            <a:r>
              <a:rPr lang="en-US" baseline="300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- 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 </a:t>
            </a:r>
            <a:r>
              <a:rPr lang="en-US"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,   </a:t>
            </a:r>
            <a:endParaRPr lang="en-US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Could result in 1e-8  - 1e -10</a:t>
            </a:r>
          </a:p>
          <a:p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4. </a:t>
            </a:r>
            <a:r>
              <a:rPr lang="en-US" sz="18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Infinite extra dimensions (RS2)</a:t>
            </a:r>
            <a:endParaRPr lang="en-US" sz="14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endParaRPr lang="en-US" sz="14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Could be 1e-8 and lower .</a:t>
            </a:r>
            <a:endParaRPr lang="en-US" sz="18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r>
              <a:rPr lang="en-US" sz="18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5. </a:t>
            </a:r>
            <a:r>
              <a:rPr lang="en-US" sz="18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Light X-boson     </a:t>
            </a:r>
          </a:p>
          <a:p>
            <a:r>
              <a:rPr lang="en-US" sz="18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baseline="300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 + e</a:t>
            </a:r>
            <a:r>
              <a:rPr lang="en-US" baseline="300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- 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 XX,  e.g. from g-2 (S.G., Krasnikov, PLB (2001))</a:t>
            </a:r>
            <a:endParaRPr lang="en-US" sz="18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r>
              <a:rPr lang="en-US" sz="18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6. </a:t>
            </a:r>
            <a:r>
              <a:rPr lang="en-US" sz="18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Standard Model background</a:t>
            </a:r>
            <a:endParaRPr lang="en-US" sz="18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  e</a:t>
            </a:r>
            <a:r>
              <a:rPr lang="en-US" baseline="300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 + e</a:t>
            </a:r>
            <a:r>
              <a:rPr lang="en-US" baseline="300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- 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 </a:t>
            </a:r>
            <a:r>
              <a:rPr lang="en-US"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</a:t>
            </a:r>
            <a:endParaRPr lang="en-US" sz="14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r>
              <a:rPr lang="en-US" sz="14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Branching ratio is about 1e-18, depending on neutrino mass. </a:t>
            </a:r>
          </a:p>
          <a:p>
            <a:r>
              <a:rPr lang="en-US" sz="180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7. </a:t>
            </a:r>
            <a:r>
              <a:rPr lang="en-US" sz="18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Unparticles </a:t>
            </a:r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( H. Georgi (2007))</a:t>
            </a:r>
          </a:p>
          <a:p>
            <a:r>
              <a:rPr lang="en-US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8. ………………</a:t>
            </a:r>
            <a:r>
              <a:rPr lang="en-US" sz="1800">
                <a:solidFill>
                  <a:srgbClr val="FF0080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</a:t>
            </a:r>
          </a:p>
        </p:txBody>
      </p:sp>
      <p:sp>
        <p:nvSpPr>
          <p:cNvPr id="20480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91600" cy="5334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</a:rPr>
              <a:t>Search for Invisible Decay  of Orthopositronium</a:t>
            </a:r>
            <a:r>
              <a:rPr lang="en-US"/>
              <a:t> </a:t>
            </a:r>
          </a:p>
        </p:txBody>
      </p:sp>
      <p:sp>
        <p:nvSpPr>
          <p:cNvPr id="204805" name="Line 1029"/>
          <p:cNvSpPr>
            <a:spLocks noChangeShapeType="1"/>
          </p:cNvSpPr>
          <p:nvPr/>
        </p:nvSpPr>
        <p:spPr bwMode="auto">
          <a:xfrm>
            <a:off x="228600" y="838200"/>
            <a:ext cx="891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06" name="Text Box 1030"/>
          <p:cNvSpPr txBox="1">
            <a:spLocks noChangeArrowheads="1"/>
          </p:cNvSpPr>
          <p:nvPr/>
        </p:nvSpPr>
        <p:spPr bwMode="auto">
          <a:xfrm>
            <a:off x="3352800" y="838200"/>
            <a:ext cx="1598613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Motivations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381000" y="457200"/>
            <a:ext cx="83820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0"/>
              </a:lnSpc>
              <a:buClr>
                <a:srgbClr val="000080"/>
              </a:buClr>
              <a:buFont typeface="Wingdings" pitchFamily="-65" charset="2"/>
              <a:buNone/>
            </a:pPr>
            <a:endParaRPr lang="en-US" sz="2800">
              <a:solidFill>
                <a:schemeClr val="accent2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among  GUT,  technicolor,  SUSY , string, Little Higgs..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models ..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Extra Dimensions models 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probably are the most intriguing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. 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First proposal for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ED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: Kaluza and Klein in 1920 unification of gravity and e-m in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5D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 theory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endParaRPr lang="en-US" sz="2800">
              <a:solidFill>
                <a:schemeClr val="accent2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Modern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ED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 theories(&gt;3D)  has shifted towards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``brane world''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 picture, which assumes that ordinary matter (with possible exceptions of gravitons) is trapped to a 3D submanifold ---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brane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 --- embedded in fundamental multi-dimensional space. In the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brane world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 scenario,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ED 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may be large, infinite, warped; they may have effects, directly observable in current or fothcoming experiments.</a:t>
            </a:r>
            <a:endParaRPr lang="en-US" sz="2800">
              <a:solidFill>
                <a:srgbClr val="FF0080"/>
              </a:solidFill>
              <a:latin typeface="Times" pitchFamily="-65" charset="0"/>
            </a:endParaRPr>
          </a:p>
        </p:txBody>
      </p:sp>
      <p:sp>
        <p:nvSpPr>
          <p:cNvPr id="44851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4572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Extra dimensions models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 </a:t>
            </a:r>
            <a:endParaRPr lang="en-US" sz="2800">
              <a:solidFill>
                <a:schemeClr val="accent2"/>
              </a:solidFill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152400" y="1047750"/>
            <a:ext cx="680402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8000FF"/>
              </a:buClr>
              <a:buFont typeface="Monotype Sort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Discover massive KK modes at particle accelerators</a:t>
            </a: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r>
              <a:rPr lang="en-US"/>
              <a:t> heavy bosons (new particle signature)</a:t>
            </a:r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r>
              <a:rPr lang="en-US"/>
              <a:t> heavy gravitons (missing energy signature) </a:t>
            </a:r>
          </a:p>
          <a:p>
            <a:pPr>
              <a:buClr>
                <a:srgbClr val="8000FF"/>
              </a:buClr>
              <a:buFont typeface="Monotype Sorts" pitchFamily="-65" charset="2"/>
              <a:buNone/>
            </a:pPr>
            <a:r>
              <a:rPr lang="en-US"/>
              <a:t>    (Substantial Std. Model background)</a:t>
            </a:r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Maybe the KK modes are stable particles and are dark matter</a:t>
            </a: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r>
              <a:rPr lang="en-US"/>
              <a:t> dark matter, WIMP searches</a:t>
            </a:r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Gravity behaves differently at short range</a:t>
            </a: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r>
              <a:rPr lang="en-US"/>
              <a:t> fancy Cavendish balances</a:t>
            </a:r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endParaRPr lang="en-US"/>
          </a:p>
          <a:p>
            <a:pPr>
              <a:buClr>
                <a:srgbClr val="8000FF"/>
              </a:buClr>
              <a:buFont typeface="Monotype Sort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Mass-energy itself is unstable in some scenarios</a:t>
            </a:r>
            <a:r>
              <a:rPr lang="en-US"/>
              <a:t> </a:t>
            </a:r>
          </a:p>
          <a:p>
            <a:pPr>
              <a:buClr>
                <a:srgbClr val="8000FF"/>
              </a:buClr>
              <a:buFont typeface="Monotype Sorts" pitchFamily="-65" charset="2"/>
              <a:buNone/>
            </a:pPr>
            <a:r>
              <a:rPr lang="en-US"/>
              <a:t>bulk modes of particles allow tunneling off our brane</a:t>
            </a:r>
          </a:p>
          <a:p>
            <a:pPr>
              <a:buClr>
                <a:srgbClr val="8000FF"/>
              </a:buClr>
              <a:buFont typeface="Monotype Sorts" pitchFamily="-65" charset="2"/>
              <a:buChar char="Y"/>
            </a:pPr>
            <a:r>
              <a:rPr lang="en-US"/>
              <a:t> Total calorimetry experiment to search for energy disappearance</a:t>
            </a:r>
          </a:p>
        </p:txBody>
      </p:sp>
      <p:pic>
        <p:nvPicPr>
          <p:cNvPr id="3338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6096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3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1981200"/>
            <a:ext cx="13350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38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962400"/>
            <a:ext cx="1524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38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5145088"/>
            <a:ext cx="15224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383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3810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How might extra dimensions be detected?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Line 2"/>
          <p:cNvSpPr>
            <a:spLocks noChangeShapeType="1"/>
          </p:cNvSpPr>
          <p:nvPr/>
        </p:nvSpPr>
        <p:spPr bwMode="auto">
          <a:xfrm>
            <a:off x="2057400" y="5410200"/>
            <a:ext cx="1447800" cy="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56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0"/>
            <a:ext cx="5486400" cy="609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Disappearing massive matter</a:t>
            </a:r>
            <a:endParaRPr lang="en-US">
              <a:solidFill>
                <a:srgbClr val="FF0080"/>
              </a:solidFill>
            </a:endParaRPr>
          </a:p>
        </p:txBody>
      </p:sp>
      <p:cxnSp>
        <p:nvCxnSpPr>
          <p:cNvPr id="450566" name="Straight Connector 8"/>
          <p:cNvCxnSpPr>
            <a:cxnSpLocks noChangeShapeType="1"/>
          </p:cNvCxnSpPr>
          <p:nvPr/>
        </p:nvCxnSpPr>
        <p:spPr bwMode="auto">
          <a:xfrm flipV="1">
            <a:off x="685800" y="533400"/>
            <a:ext cx="7620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450568" name="Rectangle 1032"/>
          <p:cNvSpPr>
            <a:spLocks noChangeArrowheads="1"/>
          </p:cNvSpPr>
          <p:nvPr/>
        </p:nvSpPr>
        <p:spPr bwMode="auto">
          <a:xfrm>
            <a:off x="381000" y="762000"/>
            <a:ext cx="7600950" cy="5765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Literature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- 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>
                <a:solidFill>
                  <a:schemeClr val="accent2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V.A. Rubakov: Physics of extra dimensions, Lectures at CERN, Feb 2004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>
                <a:solidFill>
                  <a:schemeClr val="accent2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V.A. Rubakov et al., PRD 62(2000)105011; JHEP 08(2000)041;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>
                <a:solidFill>
                  <a:schemeClr val="accent2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Phys.Usp. 44(2001)871.  </a:t>
            </a:r>
          </a:p>
          <a:p>
            <a:r>
              <a:rPr lang="en-US" sz="1800">
                <a:solidFill>
                  <a:schemeClr val="accent2"/>
                </a:solidFill>
                <a:latin typeface="Lucida Grande" pitchFamily="-65" charset="0"/>
                <a:ea typeface="__ _____" charset="0"/>
                <a:cs typeface="__ _____" charset="0"/>
              </a:rPr>
              <a:t>Dubovsky , Rubakov, Tinaykov PRD </a:t>
            </a:r>
            <a:r>
              <a:rPr lang="en-US" sz="1800" b="1">
                <a:solidFill>
                  <a:schemeClr val="accent2"/>
                </a:solidFill>
                <a:latin typeface="Lucida Grande" pitchFamily="-65" charset="0"/>
                <a:ea typeface="__ _____" charset="0"/>
                <a:cs typeface="__ _____" charset="0"/>
              </a:rPr>
              <a:t>62</a:t>
            </a:r>
            <a:r>
              <a:rPr lang="en-US" sz="1800">
                <a:solidFill>
                  <a:schemeClr val="accent2"/>
                </a:solidFill>
                <a:latin typeface="Lucida Grande" pitchFamily="-65" charset="0"/>
                <a:ea typeface="__ _____" charset="0"/>
                <a:cs typeface="__ _____" charset="0"/>
              </a:rPr>
              <a:t>, 105011; </a:t>
            </a:r>
          </a:p>
          <a:p>
            <a:r>
              <a:rPr lang="en-US" sz="1800">
                <a:solidFill>
                  <a:schemeClr val="accent2"/>
                </a:solidFill>
                <a:latin typeface="Lucida Grande" pitchFamily="-65" charset="0"/>
                <a:ea typeface="__ _____" charset="0"/>
                <a:cs typeface="__ _____" charset="0"/>
              </a:rPr>
              <a:t>Rubakov UFN 171(2001)  913-938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endParaRPr lang="en-US" sz="1800">
              <a:solidFill>
                <a:srgbClr val="000080"/>
              </a:solidFill>
              <a:latin typeface="Geneva CY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“Our world is a brane embedded into a higher-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 dimensional space-time.Particles initially located 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 on our brane may leave the brane and tunnel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 into extra dimensions. These transitions have been 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 found to be generic  in a class of models of 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localization of particles on a brane”.</a:t>
            </a:r>
            <a:r>
              <a:rPr lang="en-US" sz="1800">
                <a:solidFill>
                  <a:srgbClr val="00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  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endParaRPr lang="en-US" sz="1800">
              <a:solidFill>
                <a:srgbClr val="000080"/>
              </a:solidFill>
              <a:latin typeface="Geneva CY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>
                <a:solidFill>
                  <a:schemeClr val="accent2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N.Arkani-Hamed et al., PLB 429(1998)263; Phys.Today, Febr.(2002)36.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>
                <a:solidFill>
                  <a:schemeClr val="accent2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S.Dubovsky JHEP,01(2002)012.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endParaRPr lang="en-US" sz="1800">
              <a:solidFill>
                <a:srgbClr val="000080"/>
              </a:solidFill>
              <a:latin typeface="Geneva CY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“The presence and properties of the extra dimensions will be investigated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by looking for any loss of energy from our 3D-brane into the bulk” 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r>
              <a:rPr lang="en-US" sz="2400" i="1">
                <a:solidFill>
                  <a:srgbClr val="FF0080"/>
                </a:solidFill>
                <a:latin typeface="Times" pitchFamily="-65" charset="0"/>
              </a:rPr>
              <a:t> </a:t>
            </a:r>
          </a:p>
        </p:txBody>
      </p:sp>
      <p:pic>
        <p:nvPicPr>
          <p:cNvPr id="450572" name="Picture 1036" descr="&#10;tunnel.jpg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209800"/>
            <a:ext cx="31750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457200"/>
          </a:xfrm>
          <a:noFill/>
          <a:ln/>
        </p:spPr>
        <p:txBody>
          <a:bodyPr/>
          <a:lstStyle/>
          <a:p>
            <a:r>
              <a:rPr lang="ru-RU" sz="2800">
                <a:solidFill>
                  <a:srgbClr val="FF0080"/>
                </a:solidFill>
              </a:rPr>
              <a:t>В  соавторстве с </a:t>
            </a:r>
            <a:r>
              <a:rPr lang="en-US" sz="2800">
                <a:solidFill>
                  <a:srgbClr val="FF0080"/>
                </a:solidFill>
              </a:rPr>
              <a:t> </a:t>
            </a:r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457200" y="762000"/>
            <a:ext cx="3048000" cy="575542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ru-RU"/>
              <a:t>М.В. Акопян  </a:t>
            </a:r>
          </a:p>
          <a:p>
            <a:pPr marL="457200" indent="-457200"/>
            <a:r>
              <a:rPr lang="ru-RU"/>
              <a:t>Г.С. Атоян </a:t>
            </a:r>
          </a:p>
          <a:p>
            <a:pPr marL="457200" indent="-457200"/>
            <a:r>
              <a:rPr lang="ru-RU"/>
              <a:t>А.С. Белов </a:t>
            </a:r>
          </a:p>
          <a:p>
            <a:pPr marL="457200" indent="-457200"/>
            <a:r>
              <a:rPr lang="ru-RU"/>
              <a:t>Н.А. Голубев</a:t>
            </a:r>
          </a:p>
          <a:p>
            <a:pPr marL="457200" indent="-457200"/>
            <a:r>
              <a:rPr lang="ru-RU"/>
              <a:t>М.И. Добролюбов </a:t>
            </a:r>
          </a:p>
          <a:p>
            <a:pPr marL="457200" indent="-457200"/>
            <a:r>
              <a:rPr lang="ru-RU"/>
              <a:t>А.Ю. Игнатьев</a:t>
            </a:r>
            <a:endParaRPr lang="de-CH"/>
          </a:p>
          <a:p>
            <a:pPr marL="457200" indent="-457200"/>
            <a:r>
              <a:rPr lang="ru-RU"/>
              <a:t>М.М. Кирсанов</a:t>
            </a:r>
          </a:p>
          <a:p>
            <a:pPr marL="457200" indent="-457200"/>
            <a:r>
              <a:rPr lang="ru-RU"/>
              <a:t>Ю.М. Клубаков</a:t>
            </a:r>
          </a:p>
          <a:p>
            <a:pPr marL="457200" indent="-457200"/>
            <a:r>
              <a:rPr lang="ru-RU"/>
              <a:t>Н.В. Красников</a:t>
            </a:r>
          </a:p>
          <a:p>
            <a:pPr marL="457200" indent="-457200"/>
            <a:r>
              <a:rPr lang="ru-RU"/>
              <a:t>В.А. Матвеев</a:t>
            </a:r>
          </a:p>
          <a:p>
            <a:pPr marL="457200" indent="-457200"/>
            <a:r>
              <a:rPr lang="ru-RU"/>
              <a:t>А.А. Поблагуев </a:t>
            </a:r>
          </a:p>
          <a:p>
            <a:pPr marL="457200" indent="-457200"/>
            <a:r>
              <a:rPr lang="ru-RU"/>
              <a:t>В.Е. Постоев </a:t>
            </a:r>
          </a:p>
          <a:p>
            <a:pPr marL="457200" indent="-457200"/>
            <a:r>
              <a:rPr lang="ru-RU"/>
              <a:t>В.И. Разин </a:t>
            </a:r>
          </a:p>
          <a:p>
            <a:pPr marL="457200" indent="-457200"/>
            <a:r>
              <a:rPr lang="ru-RU"/>
              <a:t>Ю.В. Рябов</a:t>
            </a:r>
          </a:p>
          <a:p>
            <a:pPr marL="457200" indent="-457200"/>
            <a:r>
              <a:rPr lang="ru-RU"/>
              <a:t>В.Д. Самойленко </a:t>
            </a:r>
          </a:p>
          <a:p>
            <a:pPr marL="457200" indent="-457200"/>
            <a:r>
              <a:rPr lang="ru-RU"/>
              <a:t>В. Сухов</a:t>
            </a:r>
          </a:p>
          <a:p>
            <a:pPr marL="457200" indent="-457200"/>
            <a:endParaRPr lang="ru-RU"/>
          </a:p>
          <a:p>
            <a:pPr marL="457200" indent="-457200"/>
            <a:r>
              <a:rPr lang="ru-RU"/>
              <a:t>В.А. Рубаков</a:t>
            </a:r>
            <a:r>
              <a:rPr lang="en-US"/>
              <a:t>              </a:t>
            </a:r>
            <a:endParaRPr lang="ru-RU"/>
          </a:p>
          <a:p>
            <a:pPr marL="457200" indent="-457200"/>
            <a:r>
              <a:rPr lang="ru-RU"/>
              <a:t>Д.С. Горбунов</a:t>
            </a:r>
          </a:p>
          <a:p>
            <a:pPr marL="457200" indent="-457200"/>
            <a:r>
              <a:rPr lang="ru-RU"/>
              <a:t>С.В. Дубовский</a:t>
            </a:r>
          </a:p>
          <a:p>
            <a:pPr marL="457200" indent="-457200"/>
            <a:r>
              <a:rPr lang="en-US"/>
              <a:t>               </a:t>
            </a:r>
          </a:p>
          <a:p>
            <a:pPr marL="457200" indent="-457200">
              <a:buFont typeface="Times" pitchFamily="-65" charset="0"/>
              <a:buNone/>
            </a:pPr>
            <a:endParaRPr lang="en-US"/>
          </a:p>
          <a:p>
            <a:pPr marL="457200" indent="-457200">
              <a:buFont typeface="Times" pitchFamily="-65" charset="0"/>
              <a:buNone/>
            </a:pPr>
            <a:r>
              <a:rPr lang="en-US"/>
              <a:t>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14800" y="838200"/>
            <a:ext cx="3048000" cy="2819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noAutofit/>
          </a:bodyPr>
          <a:lstStyle/>
          <a:p>
            <a:pPr marL="457200" indent="-457200"/>
            <a:r>
              <a:rPr lang="de-CH"/>
              <a:t>N. Alberola</a:t>
            </a:r>
          </a:p>
          <a:p>
            <a:pPr marL="457200" indent="-457200"/>
            <a:r>
              <a:rPr lang="de-CH"/>
              <a:t>T. Antonius</a:t>
            </a:r>
          </a:p>
          <a:p>
            <a:pPr marL="457200" indent="-457200"/>
            <a:r>
              <a:rPr lang="de-CH"/>
              <a:t>A. Badertscher</a:t>
            </a:r>
            <a:r>
              <a:rPr lang="ru-RU"/>
              <a:t>  </a:t>
            </a:r>
          </a:p>
          <a:p>
            <a:pPr marL="457200" indent="-457200"/>
            <a:r>
              <a:rPr lang="de-CH"/>
              <a:t>C. Bath</a:t>
            </a:r>
            <a:r>
              <a:rPr lang="ru-RU"/>
              <a:t> </a:t>
            </a:r>
          </a:p>
          <a:p>
            <a:pPr marL="457200" indent="-457200"/>
            <a:r>
              <a:rPr lang="de-CH"/>
              <a:t>P. Crivelli</a:t>
            </a:r>
          </a:p>
          <a:p>
            <a:pPr marL="457200" indent="-457200"/>
            <a:r>
              <a:rPr lang="de-CH"/>
              <a:t>N. Djourelov</a:t>
            </a:r>
          </a:p>
          <a:p>
            <a:pPr marL="457200" indent="-457200"/>
            <a:r>
              <a:rPr lang="de-CH"/>
              <a:t>U. Gendotti</a:t>
            </a:r>
          </a:p>
          <a:p>
            <a:pPr marL="457200" indent="-457200"/>
            <a:r>
              <a:rPr lang="de-CH"/>
              <a:t>R. Foot</a:t>
            </a:r>
          </a:p>
          <a:p>
            <a:pPr marL="457200" indent="-457200"/>
            <a:r>
              <a:rPr lang="de-CH"/>
              <a:t>P. Nedelec</a:t>
            </a:r>
          </a:p>
          <a:p>
            <a:pPr marL="457200" indent="-457200"/>
            <a:r>
              <a:rPr lang="de-CH"/>
              <a:t>A. Rubbia</a:t>
            </a:r>
          </a:p>
          <a:p>
            <a:pPr marL="457200" indent="-457200"/>
            <a:r>
              <a:rPr lang="en-US"/>
              <a:t>D. Sillou</a:t>
            </a:r>
          </a:p>
          <a:p>
            <a:pPr marL="457200" indent="-457200"/>
            <a:endParaRPr lang="en-US"/>
          </a:p>
          <a:p>
            <a:pPr marL="457200" indent="-457200">
              <a:buFont typeface="Times" pitchFamily="-65" charset="0"/>
              <a:buNone/>
            </a:pPr>
            <a:r>
              <a:rPr lang="en-US"/>
              <a:t>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33400" y="4876800"/>
            <a:ext cx="2362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26" name="Text Box 24"/>
          <p:cNvSpPr txBox="1">
            <a:spLocks noChangeArrowheads="1"/>
          </p:cNvSpPr>
          <p:nvPr/>
        </p:nvSpPr>
        <p:spPr bwMode="auto">
          <a:xfrm>
            <a:off x="304800" y="4648200"/>
            <a:ext cx="868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Recall:</a:t>
            </a:r>
            <a:endParaRPr lang="en-US" sz="2400">
              <a:solidFill>
                <a:schemeClr val="hlink"/>
              </a:solidFill>
              <a:latin typeface="Geneva CY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r>
              <a:rPr lang="en-US" sz="2400">
                <a:solidFill>
                  <a:srgbClr val="00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Properties of </a:t>
            </a:r>
            <a:r>
              <a:rPr lang="en-US" sz="24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Z--&gt;invisible decay </a:t>
            </a:r>
            <a:r>
              <a:rPr lang="en-US" sz="2400">
                <a:solidFill>
                  <a:schemeClr val="hlink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  </a:t>
            </a:r>
            <a:r>
              <a:rPr lang="en-US" sz="2400">
                <a:solidFill>
                  <a:srgbClr val="00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plays fundamental role in determination of lepton families number in the Standard Model</a:t>
            </a:r>
            <a:r>
              <a:rPr lang="en-US">
                <a:solidFill>
                  <a:srgbClr val="00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  </a:t>
            </a:r>
          </a:p>
        </p:txBody>
      </p:sp>
      <p:sp>
        <p:nvSpPr>
          <p:cNvPr id="384028" name="Rectangle 2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Tunneling to  Extra Dimensions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384029" name="AutoShape 28"/>
          <p:cNvSpPr>
            <a:spLocks noChangeArrowheads="1"/>
          </p:cNvSpPr>
          <p:nvPr/>
        </p:nvSpPr>
        <p:spPr bwMode="auto">
          <a:xfrm>
            <a:off x="5486400" y="3276600"/>
            <a:ext cx="3352800" cy="685800"/>
          </a:xfrm>
          <a:prstGeom prst="parallelogram">
            <a:avLst>
              <a:gd name="adj" fmla="val 122222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Geneva CY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84030" name="Oval 29"/>
          <p:cNvSpPr>
            <a:spLocks noChangeArrowheads="1"/>
          </p:cNvSpPr>
          <p:nvPr/>
        </p:nvSpPr>
        <p:spPr bwMode="auto">
          <a:xfrm>
            <a:off x="6858000" y="2133600"/>
            <a:ext cx="304800" cy="3048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Geneva CY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84031" name="Line 30"/>
          <p:cNvSpPr>
            <a:spLocks noChangeShapeType="1"/>
          </p:cNvSpPr>
          <p:nvPr/>
        </p:nvSpPr>
        <p:spPr bwMode="auto">
          <a:xfrm>
            <a:off x="7010400" y="2438400"/>
            <a:ext cx="304800" cy="10668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32" name="Line 31"/>
          <p:cNvSpPr>
            <a:spLocks noChangeShapeType="1"/>
          </p:cNvSpPr>
          <p:nvPr/>
        </p:nvSpPr>
        <p:spPr bwMode="auto">
          <a:xfrm flipV="1">
            <a:off x="7315200" y="2438400"/>
            <a:ext cx="457200" cy="10668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33" name="Line 32"/>
          <p:cNvSpPr>
            <a:spLocks noChangeShapeType="1"/>
          </p:cNvSpPr>
          <p:nvPr/>
        </p:nvSpPr>
        <p:spPr bwMode="auto">
          <a:xfrm flipV="1">
            <a:off x="5029200" y="3200400"/>
            <a:ext cx="11430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34" name="Line 33"/>
          <p:cNvSpPr>
            <a:spLocks noChangeShapeType="1"/>
          </p:cNvSpPr>
          <p:nvPr/>
        </p:nvSpPr>
        <p:spPr bwMode="auto">
          <a:xfrm>
            <a:off x="5029200" y="4114800"/>
            <a:ext cx="220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35" name="Line 34"/>
          <p:cNvSpPr>
            <a:spLocks noChangeShapeType="1"/>
          </p:cNvSpPr>
          <p:nvPr/>
        </p:nvSpPr>
        <p:spPr bwMode="auto">
          <a:xfrm flipV="1">
            <a:off x="5029200" y="24384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36" name="Text Box 35"/>
          <p:cNvSpPr txBox="1">
            <a:spLocks noChangeArrowheads="1"/>
          </p:cNvSpPr>
          <p:nvPr/>
        </p:nvSpPr>
        <p:spPr bwMode="auto">
          <a:xfrm>
            <a:off x="4648200" y="2743200"/>
            <a:ext cx="36036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Z</a:t>
            </a:r>
          </a:p>
        </p:txBody>
      </p:sp>
      <p:sp>
        <p:nvSpPr>
          <p:cNvPr id="384037" name="Rectangle 36"/>
          <p:cNvSpPr>
            <a:spLocks noChangeArrowheads="1"/>
          </p:cNvSpPr>
          <p:nvPr/>
        </p:nvSpPr>
        <p:spPr bwMode="auto">
          <a:xfrm>
            <a:off x="304800" y="838200"/>
            <a:ext cx="868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8000FF"/>
              </a:buClr>
              <a:buFont typeface="Monotype Sorts" pitchFamily="-65" charset="2"/>
              <a:buNone/>
            </a:pPr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Mass-energy initially located at our brane is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unstable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in some scenarios. Particles allow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tunneling off our brane and escaping to ED</a:t>
            </a:r>
            <a:endParaRPr lang="en-US" sz="240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84038" name="Rectangle 38"/>
          <p:cNvSpPr>
            <a:spLocks noChangeArrowheads="1"/>
          </p:cNvSpPr>
          <p:nvPr/>
        </p:nvSpPr>
        <p:spPr bwMode="auto">
          <a:xfrm>
            <a:off x="152400" y="2438400"/>
            <a:ext cx="3665538" cy="1552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Experimental  signature: </a:t>
            </a:r>
          </a:p>
          <a:p>
            <a:r>
              <a:rPr lang="en-US" sz="2400">
                <a:solidFill>
                  <a:srgbClr val="FF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disappearance 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of  a particle 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in our  world , i.e. </a:t>
            </a:r>
          </a:p>
          <a:p>
            <a:r>
              <a:rPr lang="en-US" sz="2400">
                <a:solidFill>
                  <a:srgbClr val="FF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particle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 i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nvisible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decay</a:t>
            </a:r>
            <a:endParaRPr lang="en-US" sz="2400">
              <a:solidFill>
                <a:srgbClr val="000080"/>
              </a:solidFill>
              <a:latin typeface="Lucida Grande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84041" name="Oval 41"/>
          <p:cNvSpPr>
            <a:spLocks noChangeArrowheads="1"/>
          </p:cNvSpPr>
          <p:nvPr/>
        </p:nvSpPr>
        <p:spPr bwMode="auto">
          <a:xfrm>
            <a:off x="6781800" y="3352800"/>
            <a:ext cx="990600" cy="381000"/>
          </a:xfrm>
          <a:prstGeom prst="ellipse">
            <a:avLst/>
          </a:prstGeom>
          <a:solidFill>
            <a:srgbClr val="FF008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42" name="Oval 42"/>
          <p:cNvSpPr>
            <a:spLocks noChangeArrowheads="1"/>
          </p:cNvSpPr>
          <p:nvPr/>
        </p:nvSpPr>
        <p:spPr bwMode="auto">
          <a:xfrm>
            <a:off x="7010400" y="3429000"/>
            <a:ext cx="5334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43" name="Rectangle 43"/>
          <p:cNvSpPr>
            <a:spLocks noChangeArrowheads="1"/>
          </p:cNvSpPr>
          <p:nvPr/>
        </p:nvSpPr>
        <p:spPr bwMode="auto">
          <a:xfrm>
            <a:off x="7924800" y="2667000"/>
            <a:ext cx="133985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8000FF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2D-SETUP</a:t>
            </a:r>
            <a:r>
              <a:rPr lang="en-US" sz="20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</p:txBody>
      </p:sp>
      <p:sp>
        <p:nvSpPr>
          <p:cNvPr id="384044" name="Line 44"/>
          <p:cNvSpPr>
            <a:spLocks noChangeShapeType="1"/>
          </p:cNvSpPr>
          <p:nvPr/>
        </p:nvSpPr>
        <p:spPr bwMode="auto">
          <a:xfrm flipH="1">
            <a:off x="7772400" y="2971800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2400" y="6400800"/>
            <a:ext cx="8610600" cy="457200"/>
          </a:xfrm>
        </p:spPr>
        <p:txBody>
          <a:bodyPr/>
          <a:lstStyle/>
          <a:p>
            <a:r>
              <a:rPr lang="en-US" b="1"/>
              <a:t>S.N. Gninenko- Low energy searches for new physics – Colloqium, PSI,  Villigen,  October 9, 2008</a:t>
            </a:r>
          </a:p>
          <a:p>
            <a:r>
              <a:rPr lang="en-US" b="1"/>
              <a:t> </a:t>
            </a:r>
          </a:p>
        </p:txBody>
      </p:sp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Motivation to search for  µ</a:t>
            </a:r>
            <a:r>
              <a:rPr lang="en-US" sz="3200" baseline="30000">
                <a:solidFill>
                  <a:srgbClr val="FF0080"/>
                </a:solidFill>
                <a:latin typeface="Times" pitchFamily="-65" charset="0"/>
              </a:rPr>
              <a:t>+</a:t>
            </a:r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--&gt;</a:t>
            </a:r>
            <a:r>
              <a:rPr lang="en-US" sz="3200" i="1">
                <a:solidFill>
                  <a:srgbClr val="FF0080"/>
                </a:solidFill>
                <a:latin typeface="Times" pitchFamily="-65" charset="0"/>
              </a:rPr>
              <a:t>invisible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990600" y="685800"/>
            <a:ext cx="7010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Is the electric charge conserved in brane world?</a:t>
            </a:r>
          </a:p>
          <a:p>
            <a:r>
              <a:rPr lang="en-US">
                <a:solidFill>
                  <a:schemeClr val="hlink"/>
                </a:solidFill>
                <a:latin typeface="Times" pitchFamily="-65" charset="0"/>
              </a:rPr>
              <a:t>S.L. Dubovsky, V.A. Rubakov, P.G. Tinyakov  JHEP 0008:041,2000</a:t>
            </a:r>
            <a:r>
              <a:rPr lang="en-US" sz="1300">
                <a:solidFill>
                  <a:srgbClr val="000000"/>
                </a:solidFill>
                <a:latin typeface="Times" pitchFamily="-65" charset="0"/>
              </a:rPr>
              <a:t>. </a:t>
            </a:r>
            <a:endParaRPr lang="en-US" sz="2800">
              <a:solidFill>
                <a:schemeClr val="accent2"/>
              </a:solidFill>
              <a:latin typeface="Times" pitchFamily="-65" charset="0"/>
            </a:endParaRPr>
          </a:p>
        </p:txBody>
      </p:sp>
      <p:pic>
        <p:nvPicPr>
          <p:cNvPr id="437253" name="Picture 5" descr=" brane.jpg 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05000"/>
            <a:ext cx="3810000" cy="2362200"/>
          </a:xfrm>
          <a:prstGeom prst="rect">
            <a:avLst/>
          </a:prstGeom>
          <a:noFill/>
        </p:spPr>
      </p:pic>
      <p:pic>
        <p:nvPicPr>
          <p:cNvPr id="437254" name="Picture 6" descr="dub.jpg   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886200"/>
            <a:ext cx="5029200" cy="2044700"/>
          </a:xfrm>
          <a:prstGeom prst="rect">
            <a:avLst/>
          </a:prstGeom>
          <a:noFill/>
        </p:spPr>
      </p:pic>
      <p:sp>
        <p:nvSpPr>
          <p:cNvPr id="437255" name="Oval 7"/>
          <p:cNvSpPr>
            <a:spLocks noChangeArrowheads="1"/>
          </p:cNvSpPr>
          <p:nvPr/>
        </p:nvSpPr>
        <p:spPr bwMode="auto">
          <a:xfrm>
            <a:off x="5410200" y="4343400"/>
            <a:ext cx="2286000" cy="685800"/>
          </a:xfrm>
          <a:prstGeom prst="ellipse">
            <a:avLst/>
          </a:prstGeom>
          <a:noFill/>
          <a:ln w="349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257" name="Rectangle 9"/>
          <p:cNvSpPr>
            <a:spLocks noChangeArrowheads="1"/>
          </p:cNvSpPr>
          <p:nvPr/>
        </p:nvSpPr>
        <p:spPr bwMode="auto">
          <a:xfrm>
            <a:off x="4267200" y="1524000"/>
            <a:ext cx="4876800" cy="1552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charged lepton escaping rate from 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the  brane-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strong mass dependence.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Too many paramters to make even 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an order-of-magnitude  prediction</a:t>
            </a:r>
            <a:r>
              <a:rPr lang="en-US" sz="2000">
                <a:solidFill>
                  <a:schemeClr val="accent2"/>
                </a:solidFill>
                <a:latin typeface="Lucida Grande" pitchFamily="-65" charset="0"/>
              </a:rPr>
              <a:t> </a:t>
            </a:r>
          </a:p>
        </p:txBody>
      </p:sp>
      <p:sp>
        <p:nvSpPr>
          <p:cNvPr id="437259" name="Rectangle 11"/>
          <p:cNvSpPr>
            <a:spLocks noChangeArrowheads="1"/>
          </p:cNvSpPr>
          <p:nvPr/>
        </p:nvSpPr>
        <p:spPr bwMode="auto">
          <a:xfrm>
            <a:off x="5181600" y="6019800"/>
            <a:ext cx="194468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  <a:latin typeface="Lucida Grande" pitchFamily="-65" charset="0"/>
              </a:rPr>
              <a:t>S.L. Dubovsky`05</a:t>
            </a:r>
          </a:p>
        </p:txBody>
      </p:sp>
      <p:sp>
        <p:nvSpPr>
          <p:cNvPr id="437261" name="Line 13"/>
          <p:cNvSpPr>
            <a:spLocks noChangeShapeType="1"/>
          </p:cNvSpPr>
          <p:nvPr/>
        </p:nvSpPr>
        <p:spPr bwMode="auto">
          <a:xfrm>
            <a:off x="457200" y="1447800"/>
            <a:ext cx="84582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0" y="4191000"/>
            <a:ext cx="4191000" cy="2282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Some generic property of a class of models with large ED may lead to low energy effects:</a:t>
            </a:r>
          </a:p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Electric charge is not conserved  in our brane </a:t>
            </a:r>
            <a:r>
              <a:rPr lang="en-US" sz="2000">
                <a:solidFill>
                  <a:srgbClr val="FF0080"/>
                </a:solidFill>
                <a:latin typeface="Times" pitchFamily="-65" charset="0"/>
              </a:rPr>
              <a:t>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(even for m</a:t>
            </a:r>
            <a:r>
              <a:rPr lang="en-US" sz="2400" baseline="-25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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=0 !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),  but conserved in multi-D space </a:t>
            </a:r>
          </a:p>
        </p:txBody>
      </p:sp>
      <p:sp>
        <p:nvSpPr>
          <p:cNvPr id="437264" name="AutoShape 16"/>
          <p:cNvSpPr>
            <a:spLocks noChangeArrowheads="1"/>
          </p:cNvSpPr>
          <p:nvPr/>
        </p:nvSpPr>
        <p:spPr bwMode="auto">
          <a:xfrm>
            <a:off x="6096000" y="3124200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1524000"/>
            <a:ext cx="32947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  <a:latin typeface="Times" pitchFamily="-65" charset="0"/>
              </a:rPr>
              <a:t>S.G. , Phys.Rev. D 76, 055004 (2007)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Text Box 2"/>
          <p:cNvSpPr txBox="1">
            <a:spLocks noChangeArrowheads="1"/>
          </p:cNvSpPr>
          <p:nvPr/>
        </p:nvSpPr>
        <p:spPr bwMode="auto">
          <a:xfrm>
            <a:off x="2971800" y="2971800"/>
            <a:ext cx="723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8000FF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BULK</a:t>
            </a:r>
            <a:endParaRPr lang="en-US" sz="240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9171" name="AutoShape 3"/>
          <p:cNvSpPr>
            <a:spLocks noChangeArrowheads="1"/>
          </p:cNvSpPr>
          <p:nvPr/>
        </p:nvSpPr>
        <p:spPr bwMode="auto">
          <a:xfrm rot="5400000" flipH="1">
            <a:off x="266700" y="2552700"/>
            <a:ext cx="2819400" cy="2590800"/>
          </a:xfrm>
          <a:prstGeom prst="parallelogram">
            <a:avLst>
              <a:gd name="adj" fmla="val 27206"/>
            </a:avLst>
          </a:prstGeom>
          <a:solidFill>
            <a:srgbClr val="CCFFCC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76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/>
            <a:endParaRPr lang="en-US" sz="240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790219">
            <a:off x="1371600" y="4267200"/>
            <a:ext cx="465138" cy="179388"/>
            <a:chOff x="2064" y="1571"/>
            <a:chExt cx="498" cy="249"/>
          </a:xfrm>
        </p:grpSpPr>
        <p:sp>
          <p:nvSpPr>
            <p:cNvPr id="519173" name="Line 5"/>
            <p:cNvSpPr>
              <a:spLocks noChangeShapeType="1"/>
            </p:cNvSpPr>
            <p:nvPr/>
          </p:nvSpPr>
          <p:spPr bwMode="auto">
            <a:xfrm flipH="1">
              <a:off x="2064" y="1571"/>
              <a:ext cx="498" cy="249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251" y="1696"/>
              <a:ext cx="62" cy="62"/>
              <a:chOff x="1648" y="3109"/>
              <a:chExt cx="62" cy="62"/>
            </a:xfrm>
          </p:grpSpPr>
          <p:sp>
            <p:nvSpPr>
              <p:cNvPr id="519175" name="Line 7"/>
              <p:cNvSpPr>
                <a:spLocks noChangeShapeType="1"/>
              </p:cNvSpPr>
              <p:nvPr/>
            </p:nvSpPr>
            <p:spPr bwMode="auto">
              <a:xfrm flipH="1">
                <a:off x="1648" y="3109"/>
                <a:ext cx="62" cy="1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176" name="Line 8"/>
              <p:cNvSpPr>
                <a:spLocks noChangeShapeType="1"/>
              </p:cNvSpPr>
              <p:nvPr/>
            </p:nvSpPr>
            <p:spPr bwMode="auto">
              <a:xfrm flipH="1">
                <a:off x="1675" y="3109"/>
                <a:ext cx="35" cy="62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19177" name="Rectangle 9"/>
          <p:cNvSpPr>
            <a:spLocks noChangeArrowheads="1"/>
          </p:cNvSpPr>
          <p:nvPr/>
        </p:nvSpPr>
        <p:spPr bwMode="auto">
          <a:xfrm>
            <a:off x="1219200" y="4495800"/>
            <a:ext cx="158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e-</a:t>
            </a:r>
            <a:endParaRPr lang="en-US" sz="240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9178" name="Rectangle 10"/>
          <p:cNvSpPr>
            <a:spLocks noChangeArrowheads="1"/>
          </p:cNvSpPr>
          <p:nvPr/>
        </p:nvSpPr>
        <p:spPr bwMode="auto">
          <a:xfrm>
            <a:off x="1143000" y="3733800"/>
            <a:ext cx="204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e+</a:t>
            </a:r>
            <a:endParaRPr lang="en-US" sz="240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9179" name="Rectangle 11"/>
          <p:cNvSpPr>
            <a:spLocks noChangeArrowheads="1"/>
          </p:cNvSpPr>
          <p:nvPr/>
        </p:nvSpPr>
        <p:spPr bwMode="auto">
          <a:xfrm>
            <a:off x="2362200" y="365760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endParaRPr lang="en-US" sz="240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9180" name="Line 12"/>
          <p:cNvSpPr>
            <a:spLocks noChangeShapeType="1"/>
          </p:cNvSpPr>
          <p:nvPr/>
        </p:nvSpPr>
        <p:spPr bwMode="auto">
          <a:xfrm rot="329216" flipH="1" flipV="1">
            <a:off x="2133600" y="3505200"/>
            <a:ext cx="1233488" cy="381000"/>
          </a:xfrm>
          <a:prstGeom prst="line">
            <a:avLst/>
          </a:prstGeom>
          <a:noFill/>
          <a:ln w="28575">
            <a:solidFill>
              <a:srgbClr val="FF9900"/>
            </a:solidFill>
            <a:prstDash val="sysDot"/>
            <a:round/>
            <a:headEnd type="stealth" w="lg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 rot="-7562975">
            <a:off x="1304925" y="3952875"/>
            <a:ext cx="465138" cy="179388"/>
            <a:chOff x="2064" y="1571"/>
            <a:chExt cx="498" cy="249"/>
          </a:xfrm>
        </p:grpSpPr>
        <p:sp>
          <p:nvSpPr>
            <p:cNvPr id="519182" name="Line 14"/>
            <p:cNvSpPr>
              <a:spLocks noChangeShapeType="1"/>
            </p:cNvSpPr>
            <p:nvPr/>
          </p:nvSpPr>
          <p:spPr bwMode="auto">
            <a:xfrm flipH="1">
              <a:off x="2064" y="1571"/>
              <a:ext cx="498" cy="249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251" y="1696"/>
              <a:ext cx="62" cy="62"/>
              <a:chOff x="1648" y="3109"/>
              <a:chExt cx="62" cy="62"/>
            </a:xfrm>
          </p:grpSpPr>
          <p:sp>
            <p:nvSpPr>
              <p:cNvPr id="519184" name="Line 16"/>
              <p:cNvSpPr>
                <a:spLocks noChangeShapeType="1"/>
              </p:cNvSpPr>
              <p:nvPr/>
            </p:nvSpPr>
            <p:spPr bwMode="auto">
              <a:xfrm flipH="1">
                <a:off x="1648" y="3109"/>
                <a:ext cx="62" cy="1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185" name="Line 17"/>
              <p:cNvSpPr>
                <a:spLocks noChangeShapeType="1"/>
              </p:cNvSpPr>
              <p:nvPr/>
            </p:nvSpPr>
            <p:spPr bwMode="auto">
              <a:xfrm flipH="1">
                <a:off x="1675" y="3109"/>
                <a:ext cx="35" cy="62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19186" name="Freeform 18"/>
          <p:cNvSpPr>
            <a:spLocks/>
          </p:cNvSpPr>
          <p:nvPr/>
        </p:nvSpPr>
        <p:spPr bwMode="auto">
          <a:xfrm rot="-2779675">
            <a:off x="1596232" y="3737768"/>
            <a:ext cx="762000" cy="144463"/>
          </a:xfrm>
          <a:custGeom>
            <a:avLst/>
            <a:gdLst>
              <a:gd name="T0" fmla="*/ 0 w 1008"/>
              <a:gd name="T1" fmla="*/ 2147483647 h 192"/>
              <a:gd name="T2" fmla="*/ 2147483647 w 1008"/>
              <a:gd name="T3" fmla="*/ 0 h 192"/>
              <a:gd name="T4" fmla="*/ 2147483647 w 1008"/>
              <a:gd name="T5" fmla="*/ 2147483647 h 192"/>
              <a:gd name="T6" fmla="*/ 2147483647 w 1008"/>
              <a:gd name="T7" fmla="*/ 0 h 192"/>
              <a:gd name="T8" fmla="*/ 2147483647 w 1008"/>
              <a:gd name="T9" fmla="*/ 2147483647 h 192"/>
              <a:gd name="T10" fmla="*/ 2147483647 w 1008"/>
              <a:gd name="T11" fmla="*/ 0 h 192"/>
              <a:gd name="T12" fmla="*/ 2147483647 w 1008"/>
              <a:gd name="T13" fmla="*/ 2147483647 h 192"/>
              <a:gd name="T14" fmla="*/ 2147483647 w 1008"/>
              <a:gd name="T15" fmla="*/ 0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08"/>
              <a:gd name="T25" fmla="*/ 0 h 192"/>
              <a:gd name="T26" fmla="*/ 1008 w 1008"/>
              <a:gd name="T27" fmla="*/ 192 h 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08" h="192">
                <a:moveTo>
                  <a:pt x="0" y="192"/>
                </a:moveTo>
                <a:cubicBezTo>
                  <a:pt x="48" y="96"/>
                  <a:pt x="96" y="0"/>
                  <a:pt x="144" y="0"/>
                </a:cubicBezTo>
                <a:cubicBezTo>
                  <a:pt x="192" y="0"/>
                  <a:pt x="240" y="192"/>
                  <a:pt x="288" y="192"/>
                </a:cubicBezTo>
                <a:cubicBezTo>
                  <a:pt x="336" y="192"/>
                  <a:pt x="384" y="0"/>
                  <a:pt x="432" y="0"/>
                </a:cubicBezTo>
                <a:cubicBezTo>
                  <a:pt x="480" y="0"/>
                  <a:pt x="528" y="192"/>
                  <a:pt x="576" y="192"/>
                </a:cubicBezTo>
                <a:cubicBezTo>
                  <a:pt x="624" y="192"/>
                  <a:pt x="672" y="0"/>
                  <a:pt x="720" y="0"/>
                </a:cubicBezTo>
                <a:cubicBezTo>
                  <a:pt x="768" y="0"/>
                  <a:pt x="816" y="192"/>
                  <a:pt x="864" y="192"/>
                </a:cubicBezTo>
                <a:cubicBezTo>
                  <a:pt x="912" y="192"/>
                  <a:pt x="960" y="96"/>
                  <a:pt x="1008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 sz="1800">
              <a:latin typeface="Geneva CY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9187" name="Text Box 19"/>
          <p:cNvSpPr txBox="1">
            <a:spLocks noChangeArrowheads="1"/>
          </p:cNvSpPr>
          <p:nvPr/>
        </p:nvSpPr>
        <p:spPr bwMode="auto">
          <a:xfrm rot="-2128628">
            <a:off x="609600" y="3276600"/>
            <a:ext cx="1241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8000FF"/>
                </a:solidFill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</a:rPr>
              <a:t>Our brane</a:t>
            </a:r>
            <a:endParaRPr lang="en-US" sz="2400">
              <a:solidFill>
                <a:srgbClr val="8000FF"/>
              </a:solidFill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9188" name="Rectangle 20"/>
          <p:cNvSpPr>
            <a:spLocks noChangeArrowheads="1"/>
          </p:cNvSpPr>
          <p:nvPr/>
        </p:nvSpPr>
        <p:spPr bwMode="auto">
          <a:xfrm>
            <a:off x="3948113" y="3810000"/>
            <a:ext cx="104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endParaRPr lang="en-US" sz="240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9193" name="Rectangle 2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305800" cy="5334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What size signal from oPs escape to extra dimensions ?</a:t>
            </a:r>
          </a:p>
        </p:txBody>
      </p:sp>
      <p:sp>
        <p:nvSpPr>
          <p:cNvPr id="519209" name="Rectangle 1065"/>
          <p:cNvSpPr>
            <a:spLocks noChangeArrowheads="1"/>
          </p:cNvSpPr>
          <p:nvPr/>
        </p:nvSpPr>
        <p:spPr bwMode="auto">
          <a:xfrm>
            <a:off x="0" y="685800"/>
            <a:ext cx="8534400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SG, Krasnikov, Rubbia Phys. Rev. D </a:t>
            </a:r>
            <a:r>
              <a:rPr lang="en-US" b="1">
                <a:solidFill>
                  <a:schemeClr val="hlink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67</a:t>
            </a:r>
            <a:r>
              <a:rPr lang="en-US">
                <a:solidFill>
                  <a:schemeClr val="hlink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, 075012 (2003).</a:t>
            </a:r>
          </a:p>
          <a:p>
            <a:r>
              <a:rPr lang="en-US">
                <a:solidFill>
                  <a:schemeClr val="hlink"/>
                </a:solidFill>
                <a:latin typeface="Lucida Grande" pitchFamily="-65" charset="0"/>
              </a:rPr>
              <a:t>Positronium physics.Int. Workshop, ETH, May 30, 2003, Int. J. Mod. Phys. A19(2004)</a:t>
            </a:r>
            <a:endParaRPr lang="en-US" sz="1300">
              <a:solidFill>
                <a:srgbClr val="000000"/>
              </a:solidFill>
              <a:latin typeface="Lucida Grande" pitchFamily="-65" charset="0"/>
            </a:endParaRPr>
          </a:p>
        </p:txBody>
      </p:sp>
      <p:pic>
        <p:nvPicPr>
          <p:cNvPr id="5192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2050" y="1981200"/>
            <a:ext cx="5441950" cy="2743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19211" name="Text Box 6"/>
          <p:cNvSpPr txBox="1">
            <a:spLocks noChangeArrowheads="1"/>
          </p:cNvSpPr>
          <p:nvPr/>
        </p:nvSpPr>
        <p:spPr bwMode="auto">
          <a:xfrm>
            <a:off x="4267200" y="1219200"/>
            <a:ext cx="403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Escaping  rate of oPs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( for n=2 extra dimensions)</a:t>
            </a:r>
            <a:endParaRPr lang="en-US" sz="2800">
              <a:solidFill>
                <a:schemeClr val="accent2"/>
              </a:solidFill>
              <a:latin typeface="Geneva CY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519212" name="Object 1068"/>
          <p:cNvGraphicFramePr>
            <a:graphicFrameLocks noChangeAspect="1"/>
          </p:cNvGraphicFramePr>
          <p:nvPr/>
        </p:nvGraphicFramePr>
        <p:xfrm>
          <a:off x="4419600" y="5486400"/>
          <a:ext cx="3962400" cy="701675"/>
        </p:xfrm>
        <a:graphic>
          <a:graphicData uri="http://schemas.openxmlformats.org/presentationml/2006/ole">
            <p:oleObj spid="_x0000_s348162" name="Equation" r:id="rId4" imgW="2362200" imgH="368300" progId="Equation.3">
              <p:embed/>
            </p:oleObj>
          </a:graphicData>
        </a:graphic>
      </p:graphicFrame>
      <p:sp>
        <p:nvSpPr>
          <p:cNvPr id="519213" name="Rectangle 1069"/>
          <p:cNvSpPr>
            <a:spLocks noChangeArrowheads="1"/>
          </p:cNvSpPr>
          <p:nvPr/>
        </p:nvSpPr>
        <p:spPr bwMode="auto">
          <a:xfrm>
            <a:off x="4237038" y="4876800"/>
            <a:ext cx="4906962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In the SM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oPs-&gt; inv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rate is very small</a:t>
            </a:r>
            <a:r>
              <a:rPr lang="en-US" sz="2400">
                <a:solidFill>
                  <a:srgbClr val="FFDB93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:</a:t>
            </a:r>
            <a:endParaRPr lang="en-US" sz="2800">
              <a:solidFill>
                <a:srgbClr val="FF0080"/>
              </a:solidFill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00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</a:rPr>
              <a:t>Direct Tests of mQ`s</a:t>
            </a:r>
            <a:endParaRPr lang="en-US"/>
          </a:p>
        </p:txBody>
      </p:sp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8525" y="762000"/>
            <a:ext cx="44354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62000"/>
            <a:ext cx="432593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6629400" y="2122488"/>
            <a:ext cx="887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408000"/>
                </a:solidFill>
                <a:latin typeface="Times" pitchFamily="-65" charset="0"/>
              </a:rPr>
              <a:t>Gninenko `89</a:t>
            </a:r>
            <a:endParaRPr lang="en-US" sz="1000">
              <a:solidFill>
                <a:srgbClr val="408000"/>
              </a:solidFill>
            </a:endParaRP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3505200" y="5765800"/>
            <a:ext cx="798513" cy="250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000080"/>
                </a:solidFill>
              </a:rPr>
              <a:t>PRD,2007</a:t>
            </a:r>
            <a:endParaRPr lang="en-US"/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381000" y="914400"/>
            <a:ext cx="4148138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Search for mQ`s in Reactor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4419600"/>
            <a:ext cx="2819400" cy="838200"/>
          </a:xfrm>
          <a:prstGeom prst="rect">
            <a:avLst/>
          </a:prstGeom>
          <a:solidFill>
            <a:srgbClr val="99C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144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77825" y="381000"/>
            <a:ext cx="85312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80"/>
                </a:solidFill>
              </a:rPr>
              <a:t>“A search for photonless annihilation of orthopositronium,”</a:t>
            </a:r>
          </a:p>
          <a:p>
            <a:r>
              <a:rPr lang="en-US" sz="1400">
                <a:solidFill>
                  <a:srgbClr val="000080"/>
                </a:solidFill>
              </a:rPr>
              <a:t> </a:t>
            </a:r>
            <a:r>
              <a:rPr lang="en-US" sz="1400">
                <a:solidFill>
                  <a:srgbClr val="FF0080"/>
                </a:solidFill>
              </a:rPr>
              <a:t>Atoyan, Gninenko, Razin, Ryabov , Phys. Lett. B 220, 317 (1989).</a:t>
            </a:r>
            <a:endParaRPr lang="en-US" sz="1400">
              <a:solidFill>
                <a:srgbClr val="000080"/>
              </a:solidFill>
            </a:endParaRPr>
          </a:p>
          <a:p>
            <a:r>
              <a:rPr lang="en-US" sz="1400">
                <a:solidFill>
                  <a:srgbClr val="FF0080"/>
                </a:solidFill>
              </a:rPr>
              <a:t>Motivated by : </a:t>
            </a:r>
            <a:r>
              <a:rPr lang="en-US" sz="1400">
                <a:solidFill>
                  <a:srgbClr val="000080"/>
                </a:solidFill>
              </a:rPr>
              <a:t>LEP1 </a:t>
            </a:r>
            <a:r>
              <a:rPr lang="en-US" sz="1400">
                <a:solidFill>
                  <a:srgbClr val="FF0080"/>
                </a:solidFill>
              </a:rPr>
              <a:t>Z-&gt;</a:t>
            </a:r>
            <a:r>
              <a:rPr lang="en-US" sz="1400" i="1">
                <a:solidFill>
                  <a:srgbClr val="FF0080"/>
                </a:solidFill>
              </a:rPr>
              <a:t>invisible</a:t>
            </a:r>
            <a:r>
              <a:rPr lang="en-US" sz="1400">
                <a:solidFill>
                  <a:srgbClr val="000080"/>
                </a:solidFill>
              </a:rPr>
              <a:t> , and mostly by Dobroliubov, Ignatiev, Matveev</a:t>
            </a:r>
            <a:r>
              <a:rPr lang="en-US">
                <a:solidFill>
                  <a:srgbClr val="000080"/>
                </a:solidFill>
              </a:rPr>
              <a:t>:  </a:t>
            </a:r>
            <a:r>
              <a:rPr lang="en-US" sz="1400" i="1">
                <a:solidFill>
                  <a:srgbClr val="FF0080"/>
                </a:solidFill>
                <a:sym typeface="Symbol" pitchFamily="-65" charset="2"/>
              </a:rPr>
              <a:t>-&gt; 2 photino</a:t>
            </a:r>
            <a:r>
              <a:rPr lang="en-US" sz="2000">
                <a:solidFill>
                  <a:srgbClr val="000080"/>
                </a:solidFill>
                <a:sym typeface="Symbol" pitchFamily="-65" charset="2"/>
              </a:rPr>
              <a:t>, </a:t>
            </a:r>
          </a:p>
          <a:p>
            <a:r>
              <a:rPr lang="en-US" sz="1400" b="1">
                <a:solidFill>
                  <a:srgbClr val="000080"/>
                </a:solidFill>
                <a:latin typeface="Arial" pitchFamily="-65" charset="0"/>
              </a:rPr>
              <a:t>Sov.J.Nucl.Phys.47:296,1988, Yad.Fiz.47:468,1988</a:t>
            </a:r>
            <a:r>
              <a:rPr lang="en-US">
                <a:solidFill>
                  <a:srgbClr val="000000"/>
                </a:solidFill>
                <a:latin typeface="Arial" pitchFamily="-65" charset="0"/>
              </a:rPr>
              <a:t>.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57200" y="1600200"/>
            <a:ext cx="40544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Radioisotope Ps source (</a:t>
            </a:r>
            <a:r>
              <a:rPr lang="en-US" sz="1400" baseline="30000"/>
              <a:t>22</a:t>
            </a:r>
            <a:r>
              <a:rPr lang="en-US" sz="1400"/>
              <a:t>Na)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Generate trigger on </a:t>
            </a:r>
            <a:r>
              <a:rPr lang="en-US" sz="1400" baseline="30000"/>
              <a:t>22</a:t>
            </a:r>
            <a:r>
              <a:rPr lang="en-US" sz="1400"/>
              <a:t>Na decay </a:t>
            </a: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1400"/>
              <a:t>   (positron + 1.2 MeV photon)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Detect energy of all e+ annihilations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Subtract p-Ps -&gt; 2</a:t>
            </a:r>
            <a:r>
              <a:rPr lang="en-US" sz="1400">
                <a:latin typeface="Symbol" pitchFamily="-65" charset="2"/>
              </a:rPr>
              <a:t>g</a:t>
            </a:r>
            <a:r>
              <a:rPr lang="en-US" sz="1400"/>
              <a:t> events in NaI spectrum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“Difference of two large numbers” problem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Statistics, background limited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752600" y="122238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21512" name="Object 8"/>
          <p:cNvGraphicFramePr>
            <a:graphicFrameLocks noChangeAspect="1"/>
          </p:cNvGraphicFramePr>
          <p:nvPr/>
        </p:nvGraphicFramePr>
        <p:xfrm>
          <a:off x="5257800" y="4572000"/>
          <a:ext cx="2578100" cy="508000"/>
        </p:xfrm>
        <a:graphic>
          <a:graphicData uri="http://schemas.openxmlformats.org/presentationml/2006/ole">
            <p:oleObj spid="_x0000_s21512" name="Equation" r:id="rId4" imgW="2425700" imgH="508000" progId="Equation.3">
              <p:embed/>
            </p:oleObj>
          </a:graphicData>
        </a:graphic>
      </p:graphicFrame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105400" y="5410200"/>
            <a:ext cx="2844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Cannot be resnonsible for  </a:t>
            </a:r>
          </a:p>
          <a:p>
            <a:r>
              <a:rPr lang="en-US">
                <a:solidFill>
                  <a:srgbClr val="FF0080"/>
                </a:solidFill>
              </a:rPr>
              <a:t>o-Ps decay rate  anomaly.</a:t>
            </a:r>
          </a:p>
        </p:txBody>
      </p:sp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3200400"/>
            <a:ext cx="3581400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6" name="Rectangle 1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6934200" cy="4572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INR group: first experiment on o-Ps-&gt;nothing</a:t>
            </a:r>
            <a:endParaRPr lang="en-US"/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6172200" y="2133600"/>
            <a:ext cx="533400" cy="381000"/>
          </a:xfrm>
          <a:prstGeom prst="ellipse">
            <a:avLst/>
          </a:prstGeom>
          <a:noFill/>
          <a:ln w="28575">
            <a:solidFill>
              <a:srgbClr val="FF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Oval 14"/>
          <p:cNvSpPr>
            <a:spLocks noChangeArrowheads="1"/>
          </p:cNvSpPr>
          <p:nvPr/>
        </p:nvSpPr>
        <p:spPr bwMode="auto">
          <a:xfrm>
            <a:off x="1295400" y="5410200"/>
            <a:ext cx="533400" cy="381000"/>
          </a:xfrm>
          <a:prstGeom prst="ellipse">
            <a:avLst/>
          </a:prstGeom>
          <a:noFill/>
          <a:ln w="28575">
            <a:solidFill>
              <a:srgbClr val="FF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6629400" y="2438400"/>
            <a:ext cx="762000" cy="533400"/>
          </a:xfrm>
          <a:prstGeom prst="line">
            <a:avLst/>
          </a:prstGeom>
          <a:noFill/>
          <a:ln w="28575">
            <a:solidFill>
              <a:srgbClr val="FF008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685800" y="5715000"/>
            <a:ext cx="685800" cy="381000"/>
          </a:xfrm>
          <a:prstGeom prst="line">
            <a:avLst/>
          </a:prstGeom>
          <a:noFill/>
          <a:ln w="28575">
            <a:solidFill>
              <a:srgbClr val="FF008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7451725" y="2798763"/>
            <a:ext cx="831850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e+ tag</a:t>
            </a:r>
            <a:endParaRPr lang="en-US"/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0" y="6096000"/>
            <a:ext cx="1563688" cy="600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o-Ps-&gt;nothing</a:t>
            </a:r>
          </a:p>
          <a:p>
            <a:r>
              <a:rPr lang="en-US">
                <a:solidFill>
                  <a:srgbClr val="FF0080"/>
                </a:solidFill>
              </a:rPr>
              <a:t>       signal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762000" y="3886200"/>
            <a:ext cx="2819400" cy="838200"/>
          </a:xfrm>
          <a:prstGeom prst="rect">
            <a:avLst/>
          </a:prstGeom>
          <a:solidFill>
            <a:srgbClr val="99C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295400"/>
            <a:ext cx="42941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65125" y="1317625"/>
            <a:ext cx="36623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Radioisotope source: 22Na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Composite trigger: (e+) &amp; (1275 keV)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</a:t>
            </a:r>
            <a:r>
              <a:rPr lang="en-US" sz="1400">
                <a:solidFill>
                  <a:srgbClr val="FF0080"/>
                </a:solidFill>
              </a:rPr>
              <a:t>840 kg</a:t>
            </a:r>
            <a:r>
              <a:rPr lang="en-US" sz="1400"/>
              <a:t> calorimeter mass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“High resolution” 1275 keV trigger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400"/>
              <a:t> Statistics, PMT noise limited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81000" y="3048000"/>
            <a:ext cx="4114800" cy="365125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T. Mitsui </a:t>
            </a:r>
            <a:r>
              <a:rPr lang="en-US" i="1"/>
              <a:t>et al</a:t>
            </a:r>
            <a:r>
              <a:rPr lang="en-US"/>
              <a:t>., PRL </a:t>
            </a:r>
            <a:r>
              <a:rPr lang="en-US" b="1"/>
              <a:t>70</a:t>
            </a:r>
            <a:r>
              <a:rPr lang="en-US"/>
              <a:t>, 2265 (1993).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752600" y="122238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22539" name="Rectangle 11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5486400" cy="5334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Tokyo experiment on o-Ps -&gt; nothing</a:t>
            </a:r>
            <a:endParaRPr lang="en-US"/>
          </a:p>
        </p:txBody>
      </p:sp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990600" y="4038600"/>
          <a:ext cx="2413000" cy="508000"/>
        </p:xfrm>
        <a:graphic>
          <a:graphicData uri="http://schemas.openxmlformats.org/presentationml/2006/ole">
            <p:oleObj spid="_x0000_s22540" name="Equation" r:id="rId4" imgW="2413000" imgH="508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752600" y="-30163"/>
            <a:ext cx="184150" cy="47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5867400" cy="3810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ETH-INR experiment on o-Ps -&gt; nothing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4326-CB84-394B-8104-3CC7D8A1406B}" type="slidenum">
              <a:rPr lang="en-US"/>
              <a:pPr/>
              <a:t>27</a:t>
            </a:fld>
            <a:endParaRPr lang="en-US"/>
          </a:p>
        </p:txBody>
      </p:sp>
      <p:pic>
        <p:nvPicPr>
          <p:cNvPr id="440329" name="Picture 9" descr="ecl.jpg   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8382000" cy="5486400"/>
          </a:xfrm>
          <a:prstGeom prst="rect">
            <a:avLst/>
          </a:prstGeom>
          <a:noFill/>
        </p:spPr>
      </p:pic>
      <p:sp>
        <p:nvSpPr>
          <p:cNvPr id="4403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0" y="0"/>
            <a:ext cx="3733800" cy="609600"/>
          </a:xfrm>
        </p:spPr>
        <p:txBody>
          <a:bodyPr/>
          <a:lstStyle/>
          <a:p>
            <a:r>
              <a:rPr lang="en-US" sz="3200">
                <a:solidFill>
                  <a:srgbClr val="408000"/>
                </a:solidFill>
                <a:latin typeface="Times CY" pitchFamily="-65" charset="-52"/>
              </a:rPr>
              <a:t>Фото 2</a:t>
            </a:r>
            <a:endParaRPr lang="en-US">
              <a:solidFill>
                <a:srgbClr val="408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276600" y="6324600"/>
            <a:ext cx="2048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80"/>
                </a:solidFill>
              </a:rPr>
              <a:t>ETH – INR Experiment</a:t>
            </a:r>
            <a:r>
              <a:rPr lang="en-US" sz="1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05200"/>
            <a:ext cx="457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09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5200"/>
            <a:ext cx="46482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457200"/>
            <a:ext cx="45085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09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7200"/>
            <a:ext cx="46482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0998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5181600" cy="5334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</a:rPr>
              <a:t>Components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Text Box 1026"/>
          <p:cNvSpPr txBox="1">
            <a:spLocks noChangeArrowheads="1"/>
          </p:cNvSpPr>
          <p:nvPr/>
        </p:nvSpPr>
        <p:spPr bwMode="auto">
          <a:xfrm>
            <a:off x="212725" y="868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376835" name="Rectangle 1027"/>
          <p:cNvSpPr>
            <a:spLocks noChangeArrowheads="1"/>
          </p:cNvSpPr>
          <p:nvPr/>
        </p:nvSpPr>
        <p:spPr bwMode="auto">
          <a:xfrm>
            <a:off x="381000" y="685800"/>
            <a:ext cx="8382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1" hangingPunct="1">
              <a:spcAft>
                <a:spcPts val="1200"/>
              </a:spcAft>
              <a:buClr>
                <a:schemeClr val="hlink"/>
              </a:buClr>
              <a:buSzPct val="90000"/>
              <a:buFont typeface="Wingdings" pitchFamily="-65" charset="2"/>
              <a:buChar char="v"/>
            </a:pPr>
            <a:r>
              <a:rPr lang="ru-RU" sz="3200">
                <a:solidFill>
                  <a:srgbClr val="000080"/>
                </a:solidFill>
                <a:latin typeface="Times" pitchFamily="-65" charset="0"/>
              </a:rPr>
              <a:t> Введение 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spcAft>
                <a:spcPts val="1200"/>
              </a:spcAft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Поиск новой физики в распадах позитрония</a:t>
            </a:r>
            <a:r>
              <a:rPr lang="en-US" sz="2400" i="1">
                <a:solidFill>
                  <a:schemeClr val="hlink"/>
                </a:solidFill>
                <a:latin typeface="Times" pitchFamily="-65" charset="0"/>
              </a:rPr>
              <a:t> </a:t>
            </a:r>
            <a:r>
              <a:rPr lang="en-US" sz="2400">
                <a:solidFill>
                  <a:schemeClr val="hlink"/>
                </a:solidFill>
                <a:latin typeface="Times" pitchFamily="-65" charset="0"/>
              </a:rPr>
              <a:t>   </a:t>
            </a:r>
            <a:endParaRPr lang="en-US" sz="2400" i="1">
              <a:solidFill>
                <a:schemeClr val="hlink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Разработка новой экспериментальной техники</a:t>
            </a:r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:</a:t>
            </a:r>
          </a:p>
          <a:p>
            <a:pPr eaLnBrk="1" hangingPunct="1">
              <a:buClr>
                <a:schemeClr val="hlink"/>
              </a:buClr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   пульсирующий пучок медленных позитронов и  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</a:t>
            </a:r>
            <a:endParaRPr lang="ru-RU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   временной спектрометр на электронах вторичной 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   эмиссии</a:t>
            </a:r>
            <a:r>
              <a:rPr lang="en-US" sz="2400" i="1">
                <a:solidFill>
                  <a:schemeClr val="hlink"/>
                </a:solidFill>
                <a:latin typeface="Times" pitchFamily="-65" charset="0"/>
              </a:rPr>
              <a:t> 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v"/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Эксперимент по измерению  свободного 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   гравитационного   падения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антиводорода</a:t>
            </a:r>
            <a:r>
              <a:rPr lang="en-US" sz="32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 sz="2800" i="1">
                <a:solidFill>
                  <a:schemeClr val="hlink"/>
                </a:solidFill>
                <a:latin typeface="Times" pitchFamily="-65" charset="0"/>
              </a:rPr>
              <a:t> </a:t>
            </a:r>
            <a:r>
              <a:rPr lang="en-US" sz="2800">
                <a:solidFill>
                  <a:schemeClr val="hlink"/>
                </a:solidFill>
                <a:latin typeface="Times" pitchFamily="-65" charset="0"/>
              </a:rPr>
              <a:t>  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spcAft>
                <a:spcPts val="1200"/>
              </a:spcAft>
              <a:buClr>
                <a:schemeClr val="hlink"/>
              </a:buClr>
              <a:buFont typeface="Wingdings" pitchFamily="-65" charset="2"/>
              <a:buChar char="v"/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Дефектоскопия наноструктурных материалов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Заключение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</a:t>
            </a:r>
          </a:p>
        </p:txBody>
      </p:sp>
      <p:sp>
        <p:nvSpPr>
          <p:cNvPr id="37683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ru-RU" sz="3600">
                <a:solidFill>
                  <a:srgbClr val="FF0080"/>
                </a:solidFill>
                <a:latin typeface="Times" pitchFamily="-65" charset="0"/>
              </a:rPr>
              <a:t>ПЛАН </a:t>
            </a:r>
            <a:endParaRPr lang="en-US" sz="2400">
              <a:solidFill>
                <a:srgbClr val="FF0080"/>
              </a:solidFill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34950"/>
            <a:ext cx="8839200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5257800"/>
            <a:ext cx="22098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4958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2019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2600" y="533400"/>
            <a:ext cx="485140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2020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00400"/>
            <a:ext cx="4254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2021" name="Picture 10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3200400"/>
            <a:ext cx="4800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2022" name="Rectangle 1030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4038600" cy="3810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</a:rPr>
              <a:t>Improvements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483600" cy="5905500"/>
          </a:xfrm>
          <a:prstGeom prst="rect">
            <a:avLst/>
          </a:prstGeom>
          <a:noFill/>
          <a:ln w="28575">
            <a:solidFill>
              <a:srgbClr val="F2EF32"/>
            </a:solidFill>
            <a:miter lim="800000"/>
            <a:headEnd/>
            <a:tailEnd/>
          </a:ln>
          <a:effectLst/>
        </p:spPr>
      </p:pic>
      <p:sp>
        <p:nvSpPr>
          <p:cNvPr id="343043" name="Oval 1027"/>
          <p:cNvSpPr>
            <a:spLocks noChangeArrowheads="1"/>
          </p:cNvSpPr>
          <p:nvPr/>
        </p:nvSpPr>
        <p:spPr bwMode="auto">
          <a:xfrm>
            <a:off x="5105400" y="5029200"/>
            <a:ext cx="1905000" cy="533400"/>
          </a:xfrm>
          <a:prstGeom prst="ellipse">
            <a:avLst/>
          </a:prstGeom>
          <a:noFill/>
          <a:ln w="28575">
            <a:solidFill>
              <a:srgbClr val="FF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044" name="Text Box 1028"/>
          <p:cNvSpPr txBox="1">
            <a:spLocks noChangeArrowheads="1"/>
          </p:cNvSpPr>
          <p:nvPr/>
        </p:nvSpPr>
        <p:spPr bwMode="auto">
          <a:xfrm>
            <a:off x="7086600" y="3810000"/>
            <a:ext cx="1811338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Most dangerous!</a:t>
            </a:r>
          </a:p>
        </p:txBody>
      </p:sp>
      <p:sp>
        <p:nvSpPr>
          <p:cNvPr id="343045" name="Line 1029"/>
          <p:cNvSpPr>
            <a:spLocks noChangeShapeType="1"/>
          </p:cNvSpPr>
          <p:nvPr/>
        </p:nvSpPr>
        <p:spPr bwMode="auto">
          <a:xfrm flipH="1">
            <a:off x="6934200" y="4114800"/>
            <a:ext cx="8382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4435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4437" name="Text Box 1029"/>
          <p:cNvSpPr txBox="1">
            <a:spLocks noChangeArrowheads="1"/>
          </p:cNvSpPr>
          <p:nvPr/>
        </p:nvSpPr>
        <p:spPr bwMode="auto">
          <a:xfrm>
            <a:off x="7340600" y="5029200"/>
            <a:ext cx="1803400" cy="600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factor ~7 better</a:t>
            </a:r>
          </a:p>
          <a:p>
            <a:r>
              <a:rPr lang="en-US">
                <a:solidFill>
                  <a:srgbClr val="FF0080"/>
                </a:solidFill>
              </a:rPr>
              <a:t> than Tokyo  </a:t>
            </a:r>
          </a:p>
        </p:txBody>
      </p:sp>
      <p:sp>
        <p:nvSpPr>
          <p:cNvPr id="274438" name="Text Box 1030"/>
          <p:cNvSpPr txBox="1">
            <a:spLocks noChangeArrowheads="1"/>
          </p:cNvSpPr>
          <p:nvPr/>
        </p:nvSpPr>
        <p:spPr bwMode="auto">
          <a:xfrm>
            <a:off x="5089525" y="741363"/>
            <a:ext cx="3284538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A.Baderscher et al., PRD(2007)</a:t>
            </a:r>
            <a:endParaRPr lang="en-US"/>
          </a:p>
        </p:txBody>
      </p:sp>
      <p:pic>
        <p:nvPicPr>
          <p:cNvPr id="274439" name="Picture 1031" descr="Snapshot 2007-05-05 #17757B.jpg                                00073AE0_Macdisk                       C0173FB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715000"/>
            <a:ext cx="7315200" cy="1143000"/>
          </a:xfrm>
          <a:prstGeom prst="rect">
            <a:avLst/>
          </a:prstGeom>
          <a:noFill/>
        </p:spPr>
      </p:pic>
      <p:sp>
        <p:nvSpPr>
          <p:cNvPr id="274441" name="Line 1033"/>
          <p:cNvSpPr>
            <a:spLocks noChangeShapeType="1"/>
          </p:cNvSpPr>
          <p:nvPr/>
        </p:nvSpPr>
        <p:spPr bwMode="auto">
          <a:xfrm>
            <a:off x="5791200" y="3200400"/>
            <a:ext cx="0" cy="609600"/>
          </a:xfrm>
          <a:prstGeom prst="line">
            <a:avLst/>
          </a:prstGeom>
          <a:noFill/>
          <a:ln w="19050">
            <a:solidFill>
              <a:srgbClr val="FF008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443" name="Text Box 1035"/>
          <p:cNvSpPr txBox="1">
            <a:spLocks noChangeArrowheads="1"/>
          </p:cNvSpPr>
          <p:nvPr/>
        </p:nvSpPr>
        <p:spPr bwMode="auto">
          <a:xfrm>
            <a:off x="5546725" y="2925763"/>
            <a:ext cx="719138" cy="282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80"/>
                </a:solidFill>
              </a:rPr>
              <a:t>80 keV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915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876800"/>
            <a:ext cx="3657600" cy="1822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752600" y="1222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Geneva CY" charset="0"/>
            </a:endParaRPr>
          </a:p>
        </p:txBody>
      </p:sp>
      <p:sp>
        <p:nvSpPr>
          <p:cNvPr id="22539" name="Rectangle 1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5334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</a:t>
            </a:r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New Tokyo experiment on o-Ps -&gt; invisible</a:t>
            </a:r>
            <a:endParaRPr lang="en-US">
              <a:solidFill>
                <a:srgbClr val="FF0080"/>
              </a:solidFill>
            </a:endParaRPr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534400" cy="5257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8" name="Text Box 1030"/>
          <p:cNvSpPr txBox="1">
            <a:spLocks noChangeArrowheads="1"/>
          </p:cNvSpPr>
          <p:nvPr/>
        </p:nvSpPr>
        <p:spPr bwMode="auto">
          <a:xfrm>
            <a:off x="1752600" y="1222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Geneva CY" charset="0"/>
            </a:endParaRPr>
          </a:p>
        </p:txBody>
      </p:sp>
      <p:sp>
        <p:nvSpPr>
          <p:cNvPr id="525319" name="Rectangle 1031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705600" cy="5334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</a:t>
            </a:r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Tokyo results`08 on o-Ps -&gt; invisible</a:t>
            </a:r>
            <a:endParaRPr lang="en-US">
              <a:solidFill>
                <a:srgbClr val="FF0080"/>
              </a:solidFill>
            </a:endParaRPr>
          </a:p>
        </p:txBody>
      </p:sp>
      <p:pic>
        <p:nvPicPr>
          <p:cNvPr id="525322" name="Picture 1034" descr=" japan.jpg 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8458200" cy="5715000"/>
          </a:xfrm>
          <a:prstGeom prst="rect">
            <a:avLst/>
          </a:prstGeom>
          <a:noFill/>
        </p:spPr>
      </p:pic>
      <p:sp>
        <p:nvSpPr>
          <p:cNvPr id="525323" name="Text Box 1035"/>
          <p:cNvSpPr txBox="1">
            <a:spLocks noChangeArrowheads="1"/>
          </p:cNvSpPr>
          <p:nvPr/>
        </p:nvSpPr>
        <p:spPr bwMode="auto">
          <a:xfrm>
            <a:off x="5622925" y="5256213"/>
            <a:ext cx="2306638" cy="519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80"/>
                </a:solidFill>
              </a:rPr>
              <a:t>(Not published)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3768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458200" cy="5913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3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28" name="Rectangle 1028"/>
          <p:cNvSpPr>
            <a:spLocks noGrp="1" noChangeArrowheads="1"/>
          </p:cNvSpPr>
          <p:nvPr>
            <p:ph type="title"/>
          </p:nvPr>
        </p:nvSpPr>
        <p:spPr>
          <a:xfrm>
            <a:off x="8382000" y="0"/>
            <a:ext cx="762000" cy="381000"/>
          </a:xfrm>
        </p:spPr>
        <p:txBody>
          <a:bodyPr/>
          <a:lstStyle/>
          <a:p>
            <a:r>
              <a:rPr lang="en-US" sz="1200"/>
              <a:t>VLADD</a:t>
            </a:r>
            <a:endParaRPr lang="en-US"/>
          </a:p>
        </p:txBody>
      </p:sp>
      <p:sp>
        <p:nvSpPr>
          <p:cNvPr id="129029" name="Text Box 1029"/>
          <p:cNvSpPr txBox="1">
            <a:spLocks noChangeArrowheads="1"/>
          </p:cNvSpPr>
          <p:nvPr/>
        </p:nvSpPr>
        <p:spPr bwMode="auto">
          <a:xfrm>
            <a:off x="2270125" y="6176963"/>
            <a:ext cx="3914775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</a:rPr>
              <a:t>Goal:   Br(oPs-&gt;nothing) ~10</a:t>
            </a:r>
            <a:r>
              <a:rPr lang="en-US" sz="2000" baseline="30000">
                <a:solidFill>
                  <a:srgbClr val="000080"/>
                </a:solidFill>
              </a:rPr>
              <a:t>-9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334851" name="Rectangle 3"/>
          <p:cNvSpPr>
            <a:spLocks noChangeArrowheads="1"/>
          </p:cNvSpPr>
          <p:nvPr/>
        </p:nvSpPr>
        <p:spPr bwMode="auto">
          <a:xfrm>
            <a:off x="533400" y="1103313"/>
            <a:ext cx="74310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000080"/>
              </a:buClr>
              <a:buFont typeface="Wingdings" pitchFamily="-65" charset="2"/>
              <a:buNone/>
            </a:pPr>
            <a:r>
              <a:rPr lang="en-US" sz="2800">
                <a:latin typeface="Times" pitchFamily="-65" charset="0"/>
              </a:rPr>
              <a:t>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SM is not a complete theory, many q`s</a:t>
            </a:r>
            <a:r>
              <a:rPr lang="en-US" sz="2400">
                <a:latin typeface="Times" pitchFamily="-65" charset="0"/>
              </a:rPr>
              <a:t>: 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what is the origin of masses? how massive are neutrinos? where is and what is dark matter? … why parity is violated?</a:t>
            </a:r>
          </a:p>
          <a:p>
            <a:pPr eaLnBrk="1" hangingPunct="1">
              <a:buClr>
                <a:srgbClr val="408000"/>
              </a:buClr>
              <a:buFont typeface="Times" pitchFamily="-65" charset="0"/>
              <a:buNone/>
            </a:pPr>
            <a:endParaRPr lang="en-US" sz="2400">
              <a:latin typeface="Times" pitchFamily="-65" charset="0"/>
            </a:endParaRPr>
          </a:p>
          <a:p>
            <a:pPr eaLnBrk="1" hangingPunct="1">
              <a:buClr>
                <a:srgbClr val="408000"/>
              </a:buClr>
              <a:buFont typeface="Times" pitchFamily="-65" charset="0"/>
              <a:buChar char="•"/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High energy physics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-Probe unknown physics in direct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   way in high  energy collisions of particles: </a:t>
            </a:r>
          </a:p>
          <a:p>
            <a:pPr eaLnBrk="1" hangingPunct="1"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   new scale 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</a:t>
            </a:r>
            <a:r>
              <a:rPr lang="en-US" sz="2400" baseline="-250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NP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~E&gt;&gt;m, probe of short distances,</a:t>
            </a: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   resolution : r~hc/∆q ~1/E ~10</a:t>
            </a:r>
            <a:r>
              <a:rPr lang="en-US" sz="2400" baseline="30000">
                <a:solidFill>
                  <a:srgbClr val="000080"/>
                </a:solidFill>
                <a:latin typeface="Times" pitchFamily="-65" charset="0"/>
              </a:rPr>
              <a:t>-17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cm/E(TeV)</a:t>
            </a:r>
          </a:p>
          <a:p>
            <a:pPr eaLnBrk="1" hangingPunct="1">
              <a:buFont typeface="Wingdings" pitchFamily="-65" charset="2"/>
              <a:buNone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408000"/>
              </a:buClr>
              <a:buFont typeface="Times" pitchFamily="-65" charset="0"/>
              <a:buChar char="•"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Low energy physics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- New results could be expected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from precision measurements at low energies: ∆q &lt; m </a:t>
            </a:r>
          </a:p>
          <a:p>
            <a:pPr eaLnBrk="1" hangingPunct="1"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Large distances and large amount of space </a:t>
            </a:r>
          </a:p>
          <a:p>
            <a:pPr eaLnBrk="1" hangingPunct="1"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involved in the interaction.</a:t>
            </a:r>
          </a:p>
          <a:p>
            <a:pPr eaLnBrk="1" hangingPunct="1"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  Typically precision requied ~ (m/</a:t>
            </a:r>
            <a:r>
              <a:rPr lang="en-US" sz="2400" baseline="-250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NP 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)</a:t>
            </a:r>
            <a:r>
              <a:rPr lang="en-US" sz="2400" baseline="300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n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800">
              <a:latin typeface="Times" pitchFamily="-65" charset="0"/>
            </a:endParaRPr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5334000" cy="6858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High 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and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 Low energy 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approaches to Search for New Physics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4800600" y="5029200"/>
            <a:ext cx="2209800" cy="609600"/>
          </a:xfrm>
          <a:prstGeom prst="rect">
            <a:avLst/>
          </a:prstGeom>
          <a:solidFill>
            <a:srgbClr val="993366"/>
          </a:solidFill>
          <a:ln w="9525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057400" y="4114800"/>
            <a:ext cx="4343400" cy="762000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100000">
                <a:srgbClr val="CC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4572000" y="2438400"/>
            <a:ext cx="2438400" cy="838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 flipH="1" flipV="1">
            <a:off x="1981200" y="6096000"/>
            <a:ext cx="2895600" cy="609600"/>
          </a:xfrm>
          <a:prstGeom prst="flowChartDocument">
            <a:avLst/>
          </a:prstGeom>
          <a:solidFill>
            <a:srgbClr val="D5B7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1981200" y="4953000"/>
            <a:ext cx="2895600" cy="914400"/>
          </a:xfrm>
          <a:prstGeom prst="flowChartDocument">
            <a:avLst/>
          </a:prstGeom>
          <a:gradFill rotWithShape="0">
            <a:gsLst>
              <a:gs pos="0">
                <a:srgbClr val="D5B7FF">
                  <a:gamma/>
                  <a:tint val="24314"/>
                  <a:invGamma/>
                </a:srgbClr>
              </a:gs>
              <a:gs pos="100000">
                <a:srgbClr val="D5B7FF"/>
              </a:gs>
            </a:gsLst>
            <a:lin ang="5400000" scaled="1"/>
          </a:gradFill>
          <a:ln w="9525">
            <a:noFill/>
            <a:prstDash val="sysDot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1981200" y="0"/>
            <a:ext cx="3048000" cy="40386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tint val="36863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1981200" y="0"/>
            <a:ext cx="2743200" cy="3810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1981200" y="0"/>
            <a:ext cx="2514600" cy="2667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1981200" y="0"/>
            <a:ext cx="22860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1981200" y="0"/>
            <a:ext cx="2209800" cy="152400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C0C0C0">
                  <a:gamma/>
                  <a:tint val="59216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1981200" y="0"/>
            <a:ext cx="21336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/>
          </a:p>
        </p:txBody>
      </p:sp>
      <p:sp>
        <p:nvSpPr>
          <p:cNvPr id="72717" name="Line 13"/>
          <p:cNvSpPr>
            <a:spLocks noChangeShapeType="1"/>
          </p:cNvSpPr>
          <p:nvPr/>
        </p:nvSpPr>
        <p:spPr bwMode="auto">
          <a:xfrm>
            <a:off x="1981200" y="533400"/>
            <a:ext cx="0" cy="533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 flipH="1">
            <a:off x="1600200" y="838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 flipH="1">
            <a:off x="1600200" y="15240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H="1">
            <a:off x="1600200" y="2209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 flipH="1">
            <a:off x="1600200" y="28956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 flipH="1">
            <a:off x="1600200" y="35814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H="1">
            <a:off x="1600200" y="4267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4" name="Line 20"/>
          <p:cNvSpPr>
            <a:spLocks noChangeShapeType="1"/>
          </p:cNvSpPr>
          <p:nvPr/>
        </p:nvSpPr>
        <p:spPr bwMode="auto">
          <a:xfrm flipH="1">
            <a:off x="1600200" y="49530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5" name="Line 21"/>
          <p:cNvSpPr>
            <a:spLocks noChangeShapeType="1"/>
          </p:cNvSpPr>
          <p:nvPr/>
        </p:nvSpPr>
        <p:spPr bwMode="auto">
          <a:xfrm flipH="1">
            <a:off x="1600200" y="6553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1219200" y="533400"/>
            <a:ext cx="7239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</a:t>
            </a:r>
            <a:r>
              <a:rPr lang="en-US" sz="1800" baseline="30000"/>
              <a:t>-4</a:t>
            </a:r>
            <a:endParaRPr lang="en-US" sz="2400"/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1295400" y="1233488"/>
            <a:ext cx="7239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</a:t>
            </a:r>
            <a:r>
              <a:rPr lang="en-US" sz="1800" baseline="30000"/>
              <a:t>-5</a:t>
            </a:r>
            <a:endParaRPr lang="en-US" sz="2400"/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1295400" y="1914525"/>
            <a:ext cx="7239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</a:t>
            </a:r>
            <a:r>
              <a:rPr lang="en-US" sz="1800" baseline="30000"/>
              <a:t>-6</a:t>
            </a:r>
            <a:endParaRPr lang="en-US" sz="2400"/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1295400" y="2595563"/>
            <a:ext cx="7239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</a:t>
            </a:r>
            <a:r>
              <a:rPr lang="en-US" sz="1800" baseline="30000"/>
              <a:t>-7</a:t>
            </a:r>
            <a:endParaRPr lang="en-US" sz="2400"/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1295400" y="3276600"/>
            <a:ext cx="7239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</a:t>
            </a:r>
            <a:r>
              <a:rPr lang="en-US" sz="1800" baseline="30000"/>
              <a:t>-8</a:t>
            </a:r>
            <a:endParaRPr lang="en-US" sz="2400"/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1295400" y="3971925"/>
            <a:ext cx="7239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</a:t>
            </a:r>
            <a:r>
              <a:rPr lang="en-US" sz="1800" baseline="30000"/>
              <a:t>-9</a:t>
            </a:r>
            <a:endParaRPr lang="en-US" sz="2400"/>
          </a:p>
        </p:txBody>
      </p:sp>
      <p:sp>
        <p:nvSpPr>
          <p:cNvPr id="72732" name="Text Box 28"/>
          <p:cNvSpPr txBox="1">
            <a:spLocks noChangeArrowheads="1"/>
          </p:cNvSpPr>
          <p:nvPr/>
        </p:nvSpPr>
        <p:spPr bwMode="auto">
          <a:xfrm>
            <a:off x="1219200" y="4648200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</a:t>
            </a:r>
            <a:r>
              <a:rPr lang="en-US" sz="1800" baseline="30000"/>
              <a:t>-10</a:t>
            </a:r>
            <a:endParaRPr lang="en-US" sz="2400"/>
          </a:p>
        </p:txBody>
      </p:sp>
      <p:sp>
        <p:nvSpPr>
          <p:cNvPr id="72733" name="Text Box 29"/>
          <p:cNvSpPr txBox="1">
            <a:spLocks noChangeArrowheads="1"/>
          </p:cNvSpPr>
          <p:nvPr/>
        </p:nvSpPr>
        <p:spPr bwMode="auto">
          <a:xfrm>
            <a:off x="1219200" y="6248400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</a:t>
            </a:r>
            <a:r>
              <a:rPr lang="en-US" sz="1800" baseline="30000"/>
              <a:t>-18</a:t>
            </a:r>
            <a:endParaRPr lang="en-US" sz="2400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 flipH="1">
            <a:off x="1752600" y="57912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5" name="Line 31"/>
          <p:cNvSpPr>
            <a:spLocks noChangeShapeType="1"/>
          </p:cNvSpPr>
          <p:nvPr/>
        </p:nvSpPr>
        <p:spPr bwMode="auto">
          <a:xfrm flipH="1">
            <a:off x="1752600" y="60960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6" name="Line 32"/>
          <p:cNvSpPr>
            <a:spLocks noChangeShapeType="1"/>
          </p:cNvSpPr>
          <p:nvPr/>
        </p:nvSpPr>
        <p:spPr bwMode="auto">
          <a:xfrm>
            <a:off x="1981200" y="61722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7" name="Line 33"/>
          <p:cNvSpPr>
            <a:spLocks noChangeShapeType="1"/>
          </p:cNvSpPr>
          <p:nvPr/>
        </p:nvSpPr>
        <p:spPr bwMode="auto">
          <a:xfrm>
            <a:off x="1981200" y="6324600"/>
            <a:ext cx="3276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8" name="Text Box 34"/>
          <p:cNvSpPr txBox="1">
            <a:spLocks noChangeArrowheads="1"/>
          </p:cNvSpPr>
          <p:nvPr/>
        </p:nvSpPr>
        <p:spPr bwMode="auto">
          <a:xfrm>
            <a:off x="5257800" y="6172200"/>
            <a:ext cx="13509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(o-Ps -&gt; </a:t>
            </a:r>
            <a:r>
              <a:rPr lang="en-US">
                <a:solidFill>
                  <a:srgbClr val="FF0000"/>
                </a:solidFill>
                <a:latin typeface="Symbol" pitchFamily="-65" charset="2"/>
              </a:rPr>
              <a:t>nn</a:t>
            </a:r>
            <a:r>
              <a:rPr lang="en-US">
                <a:solidFill>
                  <a:srgbClr val="FF0000"/>
                </a:solidFill>
              </a:rPr>
              <a:t>)</a:t>
            </a:r>
            <a:endParaRPr lang="en-US" sz="2400">
              <a:latin typeface="Symbol" pitchFamily="-65" charset="2"/>
            </a:endParaRPr>
          </a:p>
        </p:txBody>
      </p:sp>
      <p:sp>
        <p:nvSpPr>
          <p:cNvPr id="72739" name="Text Box 35"/>
          <p:cNvSpPr txBox="1">
            <a:spLocks noChangeArrowheads="1"/>
          </p:cNvSpPr>
          <p:nvPr/>
        </p:nvSpPr>
        <p:spPr bwMode="auto">
          <a:xfrm>
            <a:off x="1905000" y="228600"/>
            <a:ext cx="21605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INR, Atoyan et al.1989</a:t>
            </a:r>
            <a:endParaRPr lang="en-US" sz="2400"/>
          </a:p>
        </p:txBody>
      </p:sp>
      <p:sp>
        <p:nvSpPr>
          <p:cNvPr id="72740" name="Text Box 36"/>
          <p:cNvSpPr txBox="1">
            <a:spLocks noChangeArrowheads="1"/>
          </p:cNvSpPr>
          <p:nvPr/>
        </p:nvSpPr>
        <p:spPr bwMode="auto">
          <a:xfrm>
            <a:off x="1981200" y="1700213"/>
            <a:ext cx="17065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804000"/>
                </a:solidFill>
              </a:rPr>
              <a:t>Mitsui et al. 1993</a:t>
            </a:r>
            <a:endParaRPr lang="en-US" sz="1800">
              <a:solidFill>
                <a:srgbClr val="804000"/>
              </a:solidFill>
            </a:endParaRPr>
          </a:p>
        </p:txBody>
      </p:sp>
      <p:sp>
        <p:nvSpPr>
          <p:cNvPr id="72741" name="Line 37"/>
          <p:cNvSpPr>
            <a:spLocks noChangeShapeType="1"/>
          </p:cNvSpPr>
          <p:nvPr/>
        </p:nvSpPr>
        <p:spPr bwMode="auto">
          <a:xfrm flipV="1">
            <a:off x="4114800" y="609600"/>
            <a:ext cx="0" cy="137160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2" name="Line 38"/>
          <p:cNvSpPr>
            <a:spLocks noChangeShapeType="1"/>
          </p:cNvSpPr>
          <p:nvPr/>
        </p:nvSpPr>
        <p:spPr bwMode="auto">
          <a:xfrm flipV="1">
            <a:off x="3962400" y="152400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3" name="Text Box 39"/>
          <p:cNvSpPr txBox="1">
            <a:spLocks noChangeArrowheads="1"/>
          </p:cNvSpPr>
          <p:nvPr/>
        </p:nvSpPr>
        <p:spPr bwMode="auto">
          <a:xfrm>
            <a:off x="2133600" y="4953000"/>
            <a:ext cx="2286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8000FF"/>
                </a:solidFill>
              </a:rPr>
              <a:t>Triviality:</a:t>
            </a:r>
          </a:p>
          <a:p>
            <a:r>
              <a:rPr lang="en-US" sz="1400">
                <a:solidFill>
                  <a:srgbClr val="8000FF"/>
                </a:solidFill>
              </a:rPr>
              <a:t>extra dimension physics </a:t>
            </a:r>
          </a:p>
          <a:p>
            <a:r>
              <a:rPr lang="en-US" sz="1400">
                <a:solidFill>
                  <a:srgbClr val="8000FF"/>
                </a:solidFill>
              </a:rPr>
              <a:t>happens at &gt; 10 TeV</a:t>
            </a:r>
            <a:endParaRPr lang="en-US" sz="1800"/>
          </a:p>
        </p:txBody>
      </p:sp>
      <p:sp>
        <p:nvSpPr>
          <p:cNvPr id="72744" name="Line 40"/>
          <p:cNvSpPr>
            <a:spLocks noChangeShapeType="1"/>
          </p:cNvSpPr>
          <p:nvPr/>
        </p:nvSpPr>
        <p:spPr bwMode="auto">
          <a:xfrm>
            <a:off x="4572000" y="5029200"/>
            <a:ext cx="1588" cy="12192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5" name="Text Box 41"/>
          <p:cNvSpPr txBox="1">
            <a:spLocks noChangeArrowheads="1"/>
          </p:cNvSpPr>
          <p:nvPr/>
        </p:nvSpPr>
        <p:spPr bwMode="auto">
          <a:xfrm>
            <a:off x="1981200" y="3762375"/>
            <a:ext cx="32702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FF"/>
                </a:solidFill>
              </a:rPr>
              <a:t>Limit from width of (Z</a:t>
            </a:r>
            <a:r>
              <a:rPr lang="en-US" sz="1400" baseline="30000">
                <a:solidFill>
                  <a:srgbClr val="0000FF"/>
                </a:solidFill>
              </a:rPr>
              <a:t>0</a:t>
            </a:r>
            <a:r>
              <a:rPr lang="en-US" sz="1400">
                <a:solidFill>
                  <a:srgbClr val="0000FF"/>
                </a:solidFill>
              </a:rPr>
              <a:t> -&gt; invisible)</a:t>
            </a:r>
            <a:r>
              <a:rPr lang="en-US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2746" name="Line 42"/>
          <p:cNvSpPr>
            <a:spLocks noChangeShapeType="1"/>
          </p:cNvSpPr>
          <p:nvPr/>
        </p:nvSpPr>
        <p:spPr bwMode="auto">
          <a:xfrm flipV="1">
            <a:off x="4876800" y="1524000"/>
            <a:ext cx="0" cy="2514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7" name="Text Box 43"/>
          <p:cNvSpPr txBox="1">
            <a:spLocks noChangeArrowheads="1"/>
          </p:cNvSpPr>
          <p:nvPr/>
        </p:nvSpPr>
        <p:spPr bwMode="auto">
          <a:xfrm>
            <a:off x="1981200" y="2362200"/>
            <a:ext cx="15176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8000"/>
                </a:solidFill>
              </a:rPr>
              <a:t>ETH -INR 2007 </a:t>
            </a:r>
          </a:p>
        </p:txBody>
      </p:sp>
      <p:sp>
        <p:nvSpPr>
          <p:cNvPr id="72748" name="Line 44"/>
          <p:cNvSpPr>
            <a:spLocks noChangeShapeType="1"/>
          </p:cNvSpPr>
          <p:nvPr/>
        </p:nvSpPr>
        <p:spPr bwMode="auto">
          <a:xfrm flipV="1">
            <a:off x="4343400" y="762000"/>
            <a:ext cx="0" cy="19050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9" name="Text Box 45"/>
          <p:cNvSpPr txBox="1">
            <a:spLocks noChangeArrowheads="1"/>
          </p:cNvSpPr>
          <p:nvPr/>
        </p:nvSpPr>
        <p:spPr bwMode="auto">
          <a:xfrm>
            <a:off x="1981200" y="3529013"/>
            <a:ext cx="29019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8000"/>
                </a:solidFill>
              </a:rPr>
              <a:t>LBNL/LLNL 1st design proposal</a:t>
            </a:r>
            <a:endParaRPr lang="en-US"/>
          </a:p>
        </p:txBody>
      </p:sp>
      <p:sp>
        <p:nvSpPr>
          <p:cNvPr id="72750" name="Line 46"/>
          <p:cNvSpPr>
            <a:spLocks noChangeShapeType="1"/>
          </p:cNvSpPr>
          <p:nvPr/>
        </p:nvSpPr>
        <p:spPr bwMode="auto">
          <a:xfrm flipV="1">
            <a:off x="4648200" y="1371600"/>
            <a:ext cx="0" cy="24384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1" name="Text Box 47"/>
          <p:cNvSpPr txBox="1">
            <a:spLocks noChangeArrowheads="1"/>
          </p:cNvSpPr>
          <p:nvPr/>
        </p:nvSpPr>
        <p:spPr bwMode="auto">
          <a:xfrm>
            <a:off x="2133600" y="4343400"/>
            <a:ext cx="48180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Allowed region for (o-Ps-&gt;</a:t>
            </a:r>
            <a:r>
              <a:rPr lang="en-US">
                <a:latin typeface="Symbol" pitchFamily="-65" charset="2"/>
              </a:rPr>
              <a:t>g</a:t>
            </a:r>
            <a:r>
              <a:rPr lang="en-US"/>
              <a:t>-&gt;extra dimensions)</a:t>
            </a:r>
          </a:p>
        </p:txBody>
      </p:sp>
      <p:sp>
        <p:nvSpPr>
          <p:cNvPr id="72752" name="Text Box 48"/>
          <p:cNvSpPr txBox="1">
            <a:spLocks noChangeArrowheads="1"/>
          </p:cNvSpPr>
          <p:nvPr/>
        </p:nvSpPr>
        <p:spPr bwMode="auto">
          <a:xfrm rot="-5400000">
            <a:off x="-531018" y="2615406"/>
            <a:ext cx="32051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Branching ratio (o-Ps -&gt; “invisible”)</a:t>
            </a:r>
          </a:p>
        </p:txBody>
      </p:sp>
      <p:sp>
        <p:nvSpPr>
          <p:cNvPr id="72753" name="Text Box 49"/>
          <p:cNvSpPr txBox="1">
            <a:spLocks noChangeArrowheads="1"/>
          </p:cNvSpPr>
          <p:nvPr/>
        </p:nvSpPr>
        <p:spPr bwMode="auto">
          <a:xfrm>
            <a:off x="1981200" y="1066800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Glashow, 1989</a:t>
            </a:r>
          </a:p>
          <a:p>
            <a:r>
              <a:rPr lang="en-US" sz="1400"/>
              <a:t>Excluded by BBN</a:t>
            </a:r>
            <a:endParaRPr lang="en-US" sz="2400"/>
          </a:p>
        </p:txBody>
      </p:sp>
      <p:sp>
        <p:nvSpPr>
          <p:cNvPr id="72754" name="Line 50"/>
          <p:cNvSpPr>
            <a:spLocks noChangeShapeType="1"/>
          </p:cNvSpPr>
          <p:nvPr/>
        </p:nvSpPr>
        <p:spPr bwMode="auto">
          <a:xfrm flipV="1">
            <a:off x="4038600" y="381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5" name="Line 51"/>
          <p:cNvSpPr>
            <a:spLocks noChangeShapeType="1"/>
          </p:cNvSpPr>
          <p:nvPr/>
        </p:nvSpPr>
        <p:spPr bwMode="auto">
          <a:xfrm>
            <a:off x="6781800" y="2438400"/>
            <a:ext cx="0" cy="8382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6" name="Text Box 52"/>
          <p:cNvSpPr txBox="1">
            <a:spLocks noChangeArrowheads="1"/>
          </p:cNvSpPr>
          <p:nvPr/>
        </p:nvSpPr>
        <p:spPr bwMode="auto">
          <a:xfrm>
            <a:off x="5029200" y="2590800"/>
            <a:ext cx="1966913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Milicharged particles,</a:t>
            </a:r>
          </a:p>
          <a:p>
            <a:r>
              <a:rPr lang="en-US" sz="1400"/>
              <a:t>Mirror Dark Matter</a:t>
            </a:r>
          </a:p>
        </p:txBody>
      </p:sp>
      <p:sp>
        <p:nvSpPr>
          <p:cNvPr id="72757" name="Line 53"/>
          <p:cNvSpPr>
            <a:spLocks noChangeShapeType="1"/>
          </p:cNvSpPr>
          <p:nvPr/>
        </p:nvSpPr>
        <p:spPr bwMode="auto">
          <a:xfrm>
            <a:off x="6934200" y="5029200"/>
            <a:ext cx="0" cy="8382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8" name="Text Box 54"/>
          <p:cNvSpPr txBox="1">
            <a:spLocks noChangeArrowheads="1"/>
          </p:cNvSpPr>
          <p:nvPr/>
        </p:nvSpPr>
        <p:spPr bwMode="auto">
          <a:xfrm>
            <a:off x="4876800" y="5105400"/>
            <a:ext cx="19685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Neutrino </a:t>
            </a:r>
          </a:p>
          <a:p>
            <a:r>
              <a:rPr lang="en-US"/>
              <a:t>magnetic moment</a:t>
            </a:r>
          </a:p>
        </p:txBody>
      </p:sp>
      <p:sp>
        <p:nvSpPr>
          <p:cNvPr id="72759" name="Rectangle 55"/>
          <p:cNvSpPr>
            <a:spLocks noGrp="1" noChangeArrowheads="1"/>
          </p:cNvSpPr>
          <p:nvPr>
            <p:ph type="title"/>
          </p:nvPr>
        </p:nvSpPr>
        <p:spPr>
          <a:xfrm>
            <a:off x="5638800" y="228600"/>
            <a:ext cx="3200400" cy="8382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</a:rPr>
              <a:t>o-Ps -&gt; nothing: Past &amp;Future</a:t>
            </a:r>
            <a:endParaRPr lang="en-US"/>
          </a:p>
        </p:txBody>
      </p:sp>
      <p:sp>
        <p:nvSpPr>
          <p:cNvPr id="72760" name="Text Box 56"/>
          <p:cNvSpPr txBox="1">
            <a:spLocks noChangeArrowheads="1"/>
          </p:cNvSpPr>
          <p:nvPr/>
        </p:nvSpPr>
        <p:spPr bwMode="auto">
          <a:xfrm>
            <a:off x="7778750" y="6257925"/>
            <a:ext cx="13652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P. Vetter</a:t>
            </a:r>
          </a:p>
          <a:p>
            <a:r>
              <a:rPr lang="en-US">
                <a:solidFill>
                  <a:srgbClr val="000080"/>
                </a:solidFill>
              </a:rPr>
              <a:t>LBNL, 2006</a:t>
            </a:r>
            <a:endParaRPr lang="en-US"/>
          </a:p>
        </p:txBody>
      </p:sp>
      <p:sp>
        <p:nvSpPr>
          <p:cNvPr id="72762" name="Rectangle 58"/>
          <p:cNvSpPr>
            <a:spLocks noChangeArrowheads="1"/>
          </p:cNvSpPr>
          <p:nvPr/>
        </p:nvSpPr>
        <p:spPr bwMode="auto">
          <a:xfrm>
            <a:off x="936625" y="-1036638"/>
            <a:ext cx="184150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4011-4A3B-EB42-9958-EAA03891884D}" type="slidenum">
              <a:rPr lang="en-US"/>
              <a:pPr/>
              <a:t>41</a:t>
            </a:fld>
            <a:endParaRPr lang="en-US"/>
          </a:p>
        </p:txBody>
      </p:sp>
      <p:sp>
        <p:nvSpPr>
          <p:cNvPr id="259080" name="WordArt 8"/>
          <p:cNvSpPr>
            <a:spLocks noChangeArrowheads="1" noChangeShapeType="1" noTextEdit="1"/>
          </p:cNvSpPr>
          <p:nvPr/>
        </p:nvSpPr>
        <p:spPr bwMode="auto">
          <a:xfrm>
            <a:off x="1295400" y="1981200"/>
            <a:ext cx="7010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blurRad="63500" dist="46662" dir="2115817" algn="ctr" rotWithShape="0">
                  <a:srgbClr val="9999FF">
                    <a:alpha val="74998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П</a:t>
            </a:r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оиск</a:t>
            </a:r>
            <a:r>
              <a:rPr lang="de-CH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 </a:t>
            </a:r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темной материи 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в распадах позитрония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8305800" cy="457200"/>
          </a:xfrm>
          <a:ln/>
        </p:spPr>
        <p:txBody>
          <a:bodyPr/>
          <a:lstStyle/>
          <a:p>
            <a:r>
              <a:rPr lang="en-US"/>
              <a:t> S.N. Gninenko(INR)  - Experimental searches for mirror matter -           Trieste, July 2008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533400" y="838200"/>
            <a:ext cx="822960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</a:rPr>
              <a:t>Great mistery:</a:t>
            </a:r>
            <a:r>
              <a:rPr lang="en-US" sz="2400">
                <a:solidFill>
                  <a:srgbClr val="FF0080"/>
                </a:solidFill>
              </a:rPr>
              <a:t> why only left-handed fermions feel week interactions?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</a:rPr>
              <a:t>Wu et al.’56:</a:t>
            </a:r>
            <a:r>
              <a:rPr lang="en-US" sz="2400">
                <a:solidFill>
                  <a:srgbClr val="FF0080"/>
                </a:solidFill>
              </a:rPr>
              <a:t> </a:t>
            </a:r>
            <a:r>
              <a:rPr lang="en-US" sz="2400">
                <a:solidFill>
                  <a:srgbClr val="000080"/>
                </a:solidFill>
              </a:rPr>
              <a:t>decays of polarized </a:t>
            </a:r>
            <a:r>
              <a:rPr lang="en-US" sz="2400">
                <a:solidFill>
                  <a:srgbClr val="FF0080"/>
                </a:solidFill>
              </a:rPr>
              <a:t> </a:t>
            </a:r>
            <a:r>
              <a:rPr lang="en-US" sz="2400" baseline="30000">
                <a:solidFill>
                  <a:srgbClr val="000080"/>
                </a:solidFill>
              </a:rPr>
              <a:t>60</a:t>
            </a:r>
            <a:r>
              <a:rPr lang="en-US" sz="2400">
                <a:solidFill>
                  <a:srgbClr val="000080"/>
                </a:solidFill>
              </a:rPr>
              <a:t>Co-&gt; </a:t>
            </a:r>
            <a:r>
              <a:rPr lang="en-US" sz="2400" baseline="30000">
                <a:solidFill>
                  <a:srgbClr val="000080"/>
                </a:solidFill>
              </a:rPr>
              <a:t>60</a:t>
            </a:r>
            <a:r>
              <a:rPr lang="en-US" sz="2400">
                <a:solidFill>
                  <a:srgbClr val="000080"/>
                </a:solidFill>
              </a:rPr>
              <a:t>Ni e- </a:t>
            </a:r>
            <a:r>
              <a:rPr lang="en-US" sz="2400">
                <a:solidFill>
                  <a:srgbClr val="000080"/>
                </a:solidFill>
                <a:sym typeface="Symbol" pitchFamily="-65" charset="2"/>
              </a:rPr>
              <a:t>.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Left-right symmetric models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-</a:t>
            </a: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Parity restoration at high energy scale  &gt; 1 TeV, </a:t>
            </a: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 New heavy right handed W</a:t>
            </a:r>
            <a:r>
              <a:rPr lang="en-US" baseline="-25000">
                <a:solidFill>
                  <a:srgbClr val="000080"/>
                </a:solidFill>
              </a:rPr>
              <a:t>R </a:t>
            </a:r>
            <a:endParaRPr lang="en-US">
              <a:solidFill>
                <a:srgbClr val="000080"/>
              </a:solidFill>
            </a:endParaRP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 LHC can probe W</a:t>
            </a:r>
            <a:r>
              <a:rPr lang="en-US" baseline="-25000">
                <a:solidFill>
                  <a:srgbClr val="000080"/>
                </a:solidFill>
              </a:rPr>
              <a:t>R</a:t>
            </a:r>
            <a:r>
              <a:rPr lang="en-US">
                <a:solidFill>
                  <a:srgbClr val="000080"/>
                </a:solidFill>
              </a:rPr>
              <a:t> mass up to 3 TeV, (</a:t>
            </a:r>
            <a:r>
              <a:rPr lang="en-US">
                <a:solidFill>
                  <a:schemeClr val="hlink"/>
                </a:solidFill>
              </a:rPr>
              <a:t>N.V.Krasnikov, this Workshop</a:t>
            </a:r>
            <a:r>
              <a:rPr lang="en-US">
                <a:solidFill>
                  <a:srgbClr val="000080"/>
                </a:solidFill>
              </a:rPr>
              <a:t>)</a:t>
            </a: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however, already high limits on M(W</a:t>
            </a:r>
            <a:r>
              <a:rPr lang="en-US" baseline="-25000">
                <a:solidFill>
                  <a:srgbClr val="000080"/>
                </a:solidFill>
              </a:rPr>
              <a:t>R</a:t>
            </a:r>
            <a:r>
              <a:rPr lang="en-US">
                <a:solidFill>
                  <a:srgbClr val="000080"/>
                </a:solidFill>
              </a:rPr>
              <a:t>):</a:t>
            </a: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&gt; 2.5 TeV from </a:t>
            </a:r>
            <a:r>
              <a:rPr lang="en-US">
                <a:solidFill>
                  <a:srgbClr val="000080"/>
                </a:solidFill>
                <a:sym typeface="Symbol" pitchFamily="-65" charset="2"/>
              </a:rPr>
              <a:t>M</a:t>
            </a:r>
            <a:r>
              <a:rPr lang="en-US" baseline="-25000">
                <a:solidFill>
                  <a:srgbClr val="000080"/>
                </a:solidFill>
                <a:sym typeface="Symbol" pitchFamily="-65" charset="2"/>
              </a:rPr>
              <a:t>K/B </a:t>
            </a:r>
            <a:r>
              <a:rPr lang="en-US">
                <a:solidFill>
                  <a:srgbClr val="000080"/>
                </a:solidFill>
              </a:rPr>
              <a:t>and </a:t>
            </a: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&gt; 4 TeV from </a:t>
            </a:r>
            <a:r>
              <a:rPr lang="en-US">
                <a:solidFill>
                  <a:srgbClr val="000080"/>
                </a:solidFill>
                <a:sym typeface="Symbol" pitchFamily="-65" charset="2"/>
              </a:rPr>
              <a:t>K0-decays</a:t>
            </a:r>
            <a:r>
              <a:rPr lang="en-US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 </a:t>
            </a:r>
            <a:r>
              <a:rPr lang="en-US" baseline="-250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 </a:t>
            </a:r>
            <a:r>
              <a:rPr lang="en-US">
                <a:solidFill>
                  <a:srgbClr val="408000"/>
                </a:solidFill>
                <a:latin typeface="Times" pitchFamily="-65" charset="0"/>
              </a:rPr>
              <a:t> 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>
                <a:solidFill>
                  <a:srgbClr val="000080"/>
                </a:solidFill>
              </a:rPr>
              <a:t>(</a:t>
            </a:r>
            <a:r>
              <a:rPr lang="en-US">
                <a:solidFill>
                  <a:schemeClr val="hlink"/>
                </a:solidFill>
              </a:rPr>
              <a:t>R.Mohapatra,X.Ji,  this Workshop</a:t>
            </a:r>
            <a:r>
              <a:rPr lang="en-US">
                <a:solidFill>
                  <a:srgbClr val="000080"/>
                </a:solidFill>
              </a:rPr>
              <a:t>)</a:t>
            </a: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endParaRPr lang="en-US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endParaRPr lang="en-US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SzPct val="120000"/>
              <a:buFont typeface="Wingdings" pitchFamily="-65" charset="2"/>
              <a:buChar char="q"/>
            </a:pPr>
            <a:r>
              <a:rPr lang="en-US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Mirror matter model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-</a:t>
            </a:r>
            <a:r>
              <a:rPr lang="en-US">
                <a:solidFill>
                  <a:srgbClr val="000080"/>
                </a:solidFill>
                <a:latin typeface="Times" pitchFamily="-65" charset="0"/>
              </a:rPr>
              <a:t>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So far no data confronting the model</a:t>
            </a:r>
            <a:endParaRPr lang="en-US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Effects of parity restoration can  be </a:t>
            </a:r>
            <a:r>
              <a:rPr lang="en-US">
                <a:solidFill>
                  <a:srgbClr val="FF0080"/>
                </a:solidFill>
              </a:rPr>
              <a:t>directly</a:t>
            </a:r>
            <a:r>
              <a:rPr lang="en-US">
                <a:solidFill>
                  <a:srgbClr val="000080"/>
                </a:solidFill>
              </a:rPr>
              <a:t> observed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000080"/>
                </a:solidFill>
              </a:rPr>
              <a:t>at low energies in a table top experiment (a’la  Wu) 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7086600" cy="685800"/>
          </a:xfrm>
          <a:ln/>
        </p:spPr>
        <p:txBody>
          <a:bodyPr/>
          <a:lstStyle/>
          <a:p>
            <a:pPr eaLnBrk="1" hangingPunct="1"/>
            <a:r>
              <a:rPr lang="en-US" sz="2800">
                <a:latin typeface="Times" pitchFamily="-65" charset="0"/>
              </a:rPr>
              <a:t> P violation: two classes of models </a:t>
            </a: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620000" cy="3810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Left-Right (Mirror) Symmetry</a:t>
            </a:r>
            <a:endParaRPr lang="en-US"/>
          </a:p>
        </p:txBody>
      </p:sp>
      <p:pic>
        <p:nvPicPr>
          <p:cNvPr id="391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2819400" cy="2297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91173" name="AutoShape 5"/>
          <p:cNvSpPr>
            <a:spLocks noChangeArrowheads="1"/>
          </p:cNvSpPr>
          <p:nvPr/>
        </p:nvSpPr>
        <p:spPr bwMode="auto">
          <a:xfrm>
            <a:off x="2590800" y="2895600"/>
            <a:ext cx="990600" cy="381000"/>
          </a:xfrm>
          <a:prstGeom prst="curvedLeftArrow">
            <a:avLst>
              <a:gd name="adj1" fmla="val 20000"/>
              <a:gd name="adj2" fmla="val 40000"/>
              <a:gd name="adj3" fmla="val 8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4810125" y="4068763"/>
            <a:ext cx="184150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sp>
        <p:nvSpPr>
          <p:cNvPr id="391175" name="Line 7"/>
          <p:cNvSpPr>
            <a:spLocks noChangeShapeType="1"/>
          </p:cNvSpPr>
          <p:nvPr/>
        </p:nvSpPr>
        <p:spPr bwMode="auto">
          <a:xfrm>
            <a:off x="4267200" y="914400"/>
            <a:ext cx="0" cy="556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117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524000"/>
            <a:ext cx="2819400" cy="2297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91177" name="AutoShape 9"/>
          <p:cNvSpPr>
            <a:spLocks noChangeArrowheads="1"/>
          </p:cNvSpPr>
          <p:nvPr/>
        </p:nvSpPr>
        <p:spPr bwMode="auto">
          <a:xfrm>
            <a:off x="4953000" y="2971800"/>
            <a:ext cx="990600" cy="381000"/>
          </a:xfrm>
          <a:prstGeom prst="curvedRightArrow">
            <a:avLst>
              <a:gd name="adj1" fmla="val 20000"/>
              <a:gd name="adj2" fmla="val 40000"/>
              <a:gd name="adj3" fmla="val 8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117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191000"/>
            <a:ext cx="2819400" cy="2297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91179" name="AutoShape 11"/>
          <p:cNvSpPr>
            <a:spLocks noChangeArrowheads="1"/>
          </p:cNvSpPr>
          <p:nvPr/>
        </p:nvSpPr>
        <p:spPr bwMode="auto">
          <a:xfrm>
            <a:off x="1066800" y="5638800"/>
            <a:ext cx="990600" cy="381000"/>
          </a:xfrm>
          <a:prstGeom prst="curvedRightArrow">
            <a:avLst>
              <a:gd name="adj1" fmla="val 20000"/>
              <a:gd name="adj2" fmla="val 40000"/>
              <a:gd name="adj3" fmla="val 8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180" name="Line 12"/>
          <p:cNvSpPr>
            <a:spLocks noChangeShapeType="1"/>
          </p:cNvSpPr>
          <p:nvPr/>
        </p:nvSpPr>
        <p:spPr bwMode="auto">
          <a:xfrm>
            <a:off x="3276600" y="2590800"/>
            <a:ext cx="2057400" cy="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181" name="Line 13"/>
          <p:cNvSpPr>
            <a:spLocks noChangeShapeType="1"/>
          </p:cNvSpPr>
          <p:nvPr/>
        </p:nvSpPr>
        <p:spPr bwMode="auto">
          <a:xfrm flipH="1">
            <a:off x="3200400" y="3505200"/>
            <a:ext cx="2286000" cy="167640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182" name="Text Box 14"/>
          <p:cNvSpPr txBox="1">
            <a:spLocks noChangeArrowheads="1"/>
          </p:cNvSpPr>
          <p:nvPr/>
        </p:nvSpPr>
        <p:spPr bwMode="auto">
          <a:xfrm>
            <a:off x="6781800" y="1905000"/>
            <a:ext cx="1968500" cy="37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80"/>
                </a:solidFill>
              </a:rPr>
              <a:t>right  corkscrew</a:t>
            </a:r>
            <a:endParaRPr lang="en-US" sz="1600"/>
          </a:p>
        </p:txBody>
      </p:sp>
      <p:sp>
        <p:nvSpPr>
          <p:cNvPr id="391183" name="Text Box 15"/>
          <p:cNvSpPr txBox="1">
            <a:spLocks noChangeArrowheads="1"/>
          </p:cNvSpPr>
          <p:nvPr/>
        </p:nvSpPr>
        <p:spPr bwMode="auto">
          <a:xfrm>
            <a:off x="152400" y="4495800"/>
            <a:ext cx="1968500" cy="37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80"/>
                </a:solidFill>
              </a:rPr>
              <a:t>right  corkscrew</a:t>
            </a:r>
            <a:endParaRPr lang="en-US" sz="1600"/>
          </a:p>
        </p:txBody>
      </p:sp>
      <p:sp>
        <p:nvSpPr>
          <p:cNvPr id="391184" name="Text Box 16"/>
          <p:cNvSpPr txBox="1">
            <a:spLocks noChangeArrowheads="1"/>
          </p:cNvSpPr>
          <p:nvPr/>
        </p:nvSpPr>
        <p:spPr bwMode="auto">
          <a:xfrm>
            <a:off x="228600" y="1828800"/>
            <a:ext cx="1751013" cy="37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80"/>
                </a:solidFill>
              </a:rPr>
              <a:t>left corkscrew</a:t>
            </a:r>
            <a:endParaRPr lang="en-US" sz="1600"/>
          </a:p>
        </p:txBody>
      </p:sp>
      <p:sp>
        <p:nvSpPr>
          <p:cNvPr id="391185" name="Text Box 17"/>
          <p:cNvSpPr txBox="1">
            <a:spLocks noChangeArrowheads="1"/>
          </p:cNvSpPr>
          <p:nvPr/>
        </p:nvSpPr>
        <p:spPr bwMode="auto">
          <a:xfrm>
            <a:off x="1752600" y="762000"/>
            <a:ext cx="1474788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Our World</a:t>
            </a:r>
            <a:r>
              <a:rPr lang="en-US" sz="160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391186" name="Text Box 18"/>
          <p:cNvSpPr txBox="1">
            <a:spLocks noChangeArrowheads="1"/>
          </p:cNvSpPr>
          <p:nvPr/>
        </p:nvSpPr>
        <p:spPr bwMode="auto">
          <a:xfrm>
            <a:off x="5486400" y="762000"/>
            <a:ext cx="1751013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Mirror World</a:t>
            </a:r>
            <a:r>
              <a:rPr lang="en-US" sz="1600"/>
              <a:t> </a:t>
            </a:r>
          </a:p>
        </p:txBody>
      </p:sp>
      <p:sp>
        <p:nvSpPr>
          <p:cNvPr id="391187" name="Text Box 19"/>
          <p:cNvSpPr txBox="1">
            <a:spLocks noChangeArrowheads="1"/>
          </p:cNvSpPr>
          <p:nvPr/>
        </p:nvSpPr>
        <p:spPr bwMode="auto">
          <a:xfrm>
            <a:off x="4343400" y="4800600"/>
            <a:ext cx="4505836" cy="113877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80"/>
                </a:solidFill>
              </a:rPr>
              <a:t>      Is Parity conserved?</a:t>
            </a:r>
          </a:p>
          <a:p>
            <a:endParaRPr lang="en-US" sz="2400">
              <a:solidFill>
                <a:srgbClr val="FF0080"/>
              </a:solidFill>
            </a:endParaRPr>
          </a:p>
          <a:p>
            <a:r>
              <a:rPr lang="en-US">
                <a:solidFill>
                  <a:srgbClr val="FF0080"/>
                </a:solidFill>
              </a:rPr>
              <a:t>         </a:t>
            </a:r>
            <a:r>
              <a:rPr lang="en-US" sz="2000">
                <a:solidFill>
                  <a:srgbClr val="FF0080"/>
                </a:solidFill>
              </a:rPr>
              <a:t>To be probed  experimentally!</a:t>
            </a:r>
          </a:p>
        </p:txBody>
      </p:sp>
      <p:sp>
        <p:nvSpPr>
          <p:cNvPr id="22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400800"/>
            <a:ext cx="8534400" cy="457200"/>
          </a:xfrm>
          <a:ln/>
        </p:spPr>
        <p:txBody>
          <a:bodyPr/>
          <a:lstStyle/>
          <a:p>
            <a:r>
              <a:rPr lang="en-US"/>
              <a:t>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S.N. Gninenko  - Experimental Searches at Low Energies-    Lecture 5, ETH, Zurich, 2007/2008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1F5B-C16B-5141-A266-AED878DD440B}" type="slidenum">
              <a:rPr lang="en-US"/>
              <a:pPr/>
              <a:t>44</a:t>
            </a:fld>
            <a:endParaRPr lang="en-US"/>
          </a:p>
        </p:txBody>
      </p:sp>
      <p:pic>
        <p:nvPicPr>
          <p:cNvPr id="11" name="Picture 10" descr="IMG_11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rot="5400000">
            <a:off x="1676400" y="2590800"/>
            <a:ext cx="5257800" cy="762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477000" y="1219200"/>
            <a:ext cx="1999616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Mirror World 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905000" y="533400"/>
            <a:ext cx="1666292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Our World </a:t>
            </a:r>
          </a:p>
        </p:txBody>
      </p:sp>
      <p:sp>
        <p:nvSpPr>
          <p:cNvPr id="17" name="Oval Callout 16"/>
          <p:cNvSpPr/>
          <p:nvPr/>
        </p:nvSpPr>
        <p:spPr bwMode="auto">
          <a:xfrm>
            <a:off x="4419600" y="0"/>
            <a:ext cx="1905000" cy="1828800"/>
          </a:xfrm>
          <a:prstGeom prst="wedgeEllipseCallout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 CY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419600" y="228600"/>
            <a:ext cx="1981200" cy="16927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/>
              <a:t>...we need</a:t>
            </a:r>
          </a:p>
          <a:p>
            <a:r>
              <a:rPr lang="en-US" sz="2000"/>
              <a:t> more </a:t>
            </a:r>
          </a:p>
          <a:p>
            <a:r>
              <a:rPr lang="en-US" sz="2000"/>
              <a:t>measurements… </a:t>
            </a:r>
          </a:p>
          <a:p>
            <a:r>
              <a:rPr lang="en-US" sz="2400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 CE" pitchFamily="-65" charset="-18"/>
              </a:rPr>
              <a:t>Parity Violation</a:t>
            </a:r>
            <a:r>
              <a:rPr lang="en-US" sz="3200" b="1">
                <a:solidFill>
                  <a:srgbClr val="FF0080"/>
                </a:solidFill>
                <a:latin typeface="Times CE" pitchFamily="-65" charset="-18"/>
              </a:rPr>
              <a:t> </a:t>
            </a:r>
            <a:r>
              <a:rPr lang="en-US" sz="2000" b="1">
                <a:solidFill>
                  <a:srgbClr val="FF0080"/>
                </a:solidFill>
                <a:latin typeface="Times CE" pitchFamily="-65" charset="-18"/>
              </a:rPr>
              <a:t>  </a:t>
            </a:r>
            <a:endParaRPr lang="en-US" b="1">
              <a:latin typeface="Times CE" pitchFamily="-65" charset="-18"/>
            </a:endParaRPr>
          </a:p>
        </p:txBody>
      </p:sp>
      <p:pic>
        <p:nvPicPr>
          <p:cNvPr id="32973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990600"/>
            <a:ext cx="4800600" cy="36337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29739" name="Text Box 11"/>
          <p:cNvSpPr txBox="1">
            <a:spLocks noChangeArrowheads="1"/>
          </p:cNvSpPr>
          <p:nvPr/>
        </p:nvSpPr>
        <p:spPr bwMode="auto">
          <a:xfrm>
            <a:off x="1219200" y="5410200"/>
            <a:ext cx="6350000" cy="473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80"/>
                </a:solidFill>
                <a:sym typeface="Symbol" pitchFamily="-65" charset="2"/>
              </a:rPr>
              <a:t>Experiment: 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I()d=C(1+ cos)sind !</a:t>
            </a:r>
          </a:p>
        </p:txBody>
      </p:sp>
      <p:sp>
        <p:nvSpPr>
          <p:cNvPr id="329740" name="Text Box 12"/>
          <p:cNvSpPr txBox="1">
            <a:spLocks noChangeArrowheads="1"/>
          </p:cNvSpPr>
          <p:nvPr/>
        </p:nvSpPr>
        <p:spPr bwMode="auto">
          <a:xfrm>
            <a:off x="3276600" y="838200"/>
            <a:ext cx="1784350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C3F4"/>
                </a:solidFill>
                <a:latin typeface="Lucida Grande CY" pitchFamily="-65" charset="-52"/>
              </a:rPr>
              <a:t>P mirror</a:t>
            </a:r>
            <a:endParaRPr lang="en-US" sz="3600">
              <a:latin typeface="Lucida Grande CY" pitchFamily="-65" charset="-52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400800"/>
            <a:ext cx="8534400" cy="457200"/>
          </a:xfrm>
          <a:ln/>
        </p:spPr>
        <p:txBody>
          <a:bodyPr/>
          <a:lstStyle/>
          <a:p>
            <a:r>
              <a:rPr lang="en-US"/>
              <a:t>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S.N. Gninenko  - Experimental Searches at Low Energies-    Lecture 5, ETH, Zurich, 2007/2008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4800600" cy="609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 CE" pitchFamily="-65" charset="-18"/>
              </a:rPr>
              <a:t>CP invariance</a:t>
            </a:r>
            <a:r>
              <a:rPr lang="en-US" sz="3200">
                <a:solidFill>
                  <a:srgbClr val="FF0080"/>
                </a:solidFill>
              </a:rPr>
              <a:t> </a:t>
            </a:r>
            <a:r>
              <a:rPr lang="en-US" sz="2000">
                <a:solidFill>
                  <a:srgbClr val="FF0080"/>
                </a:solidFill>
              </a:rPr>
              <a:t> </a:t>
            </a:r>
            <a:endParaRPr lang="en-US"/>
          </a:p>
        </p:txBody>
      </p:sp>
      <p:pic>
        <p:nvPicPr>
          <p:cNvPr id="392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295400"/>
            <a:ext cx="4800600" cy="36337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1066800" y="5715000"/>
            <a:ext cx="6783388" cy="473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80"/>
                </a:solidFill>
                <a:sym typeface="Symbol" pitchFamily="-65" charset="2"/>
              </a:rPr>
              <a:t>Experiment: 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CP violation in K meson decays !</a:t>
            </a:r>
          </a:p>
        </p:txBody>
      </p:sp>
      <p:sp>
        <p:nvSpPr>
          <p:cNvPr id="392197" name="Text Box 5"/>
          <p:cNvSpPr txBox="1">
            <a:spLocks noChangeArrowheads="1"/>
          </p:cNvSpPr>
          <p:nvPr/>
        </p:nvSpPr>
        <p:spPr bwMode="auto">
          <a:xfrm>
            <a:off x="3733800" y="2819400"/>
            <a:ext cx="1841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latin typeface="Britannic Bold" pitchFamily="-65" charset="0"/>
              </a:rPr>
              <a:t>C</a:t>
            </a:r>
            <a:endParaRPr lang="en-US" b="1">
              <a:latin typeface="Braggadocio" pitchFamily="-65" charset="0"/>
            </a:endParaRPr>
          </a:p>
        </p:txBody>
      </p:sp>
      <p:sp>
        <p:nvSpPr>
          <p:cNvPr id="392198" name="Line 6"/>
          <p:cNvSpPr>
            <a:spLocks noChangeShapeType="1"/>
          </p:cNvSpPr>
          <p:nvPr/>
        </p:nvSpPr>
        <p:spPr bwMode="auto">
          <a:xfrm>
            <a:off x="5791200" y="4191000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2199" name="Text Box 7"/>
          <p:cNvSpPr txBox="1">
            <a:spLocks noChangeArrowheads="1"/>
          </p:cNvSpPr>
          <p:nvPr/>
        </p:nvSpPr>
        <p:spPr bwMode="auto">
          <a:xfrm>
            <a:off x="228600" y="5029200"/>
            <a:ext cx="8629650" cy="473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80"/>
                </a:solidFill>
                <a:sym typeface="Symbol" pitchFamily="-65" charset="2"/>
              </a:rPr>
              <a:t>Our world and CP-world are the same: 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e- -&gt; e+, p -&gt; p, …</a:t>
            </a:r>
          </a:p>
        </p:txBody>
      </p:sp>
      <p:sp>
        <p:nvSpPr>
          <p:cNvPr id="392200" name="Rectangle 8"/>
          <p:cNvSpPr>
            <a:spLocks noChangeArrowheads="1"/>
          </p:cNvSpPr>
          <p:nvPr/>
        </p:nvSpPr>
        <p:spPr bwMode="auto">
          <a:xfrm>
            <a:off x="8001000" y="4876800"/>
            <a:ext cx="300038" cy="473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-</a:t>
            </a:r>
          </a:p>
        </p:txBody>
      </p:sp>
      <p:sp>
        <p:nvSpPr>
          <p:cNvPr id="392201" name="Text Box 9"/>
          <p:cNvSpPr txBox="1">
            <a:spLocks noChangeArrowheads="1"/>
          </p:cNvSpPr>
          <p:nvPr/>
        </p:nvSpPr>
        <p:spPr bwMode="auto">
          <a:xfrm>
            <a:off x="3276600" y="838200"/>
            <a:ext cx="2065338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C3F4"/>
                </a:solidFill>
                <a:latin typeface="Lucida Grande CY" pitchFamily="-65" charset="-52"/>
              </a:rPr>
              <a:t>CP mirror</a:t>
            </a:r>
            <a:endParaRPr lang="en-US" sz="3600">
              <a:latin typeface="Lucida Grande CY" pitchFamily="-65" charset="-52"/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400800"/>
            <a:ext cx="8534400" cy="457200"/>
          </a:xfrm>
          <a:ln/>
        </p:spPr>
        <p:txBody>
          <a:bodyPr/>
          <a:lstStyle/>
          <a:p>
            <a:r>
              <a:rPr lang="en-US"/>
              <a:t>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S.N. Gninenko  - Experimental Searches at Low Energies-    Lecture 5, ETH, Zurich, 2007/2008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934200" cy="609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</a:rPr>
              <a:t> Hidden (Mirror) World</a:t>
            </a:r>
            <a:r>
              <a:rPr lang="en-US" sz="2000">
                <a:solidFill>
                  <a:srgbClr val="FF0080"/>
                </a:solidFill>
              </a:rPr>
              <a:t>  </a:t>
            </a:r>
            <a:endParaRPr lang="en-US"/>
          </a:p>
        </p:txBody>
      </p:sp>
      <p:sp>
        <p:nvSpPr>
          <p:cNvPr id="380938" name="Rectangle 10"/>
          <p:cNvSpPr>
            <a:spLocks noChangeArrowheads="1"/>
          </p:cNvSpPr>
          <p:nvPr/>
        </p:nvSpPr>
        <p:spPr bwMode="auto">
          <a:xfrm>
            <a:off x="4492625" y="3535363"/>
            <a:ext cx="184150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sp>
        <p:nvSpPr>
          <p:cNvPr id="380946" name="Text Box 18"/>
          <p:cNvSpPr txBox="1">
            <a:spLocks noChangeArrowheads="1"/>
          </p:cNvSpPr>
          <p:nvPr/>
        </p:nvSpPr>
        <p:spPr bwMode="auto">
          <a:xfrm>
            <a:off x="3429000" y="762000"/>
            <a:ext cx="2346325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C3F4"/>
                </a:solidFill>
                <a:latin typeface="Lucida Grande CY" pitchFamily="-65" charset="-52"/>
              </a:rPr>
              <a:t>CPA mirror</a:t>
            </a:r>
            <a:endParaRPr lang="en-US" sz="3600">
              <a:latin typeface="Lucida Grande CY" pitchFamily="-65" charset="-52"/>
            </a:endParaRPr>
          </a:p>
        </p:txBody>
      </p:sp>
      <p:pic>
        <p:nvPicPr>
          <p:cNvPr id="38095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6172200" cy="4629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80956" name="Line 28"/>
          <p:cNvSpPr>
            <a:spLocks noChangeShapeType="1"/>
          </p:cNvSpPr>
          <p:nvPr/>
        </p:nvSpPr>
        <p:spPr bwMode="auto">
          <a:xfrm>
            <a:off x="4572000" y="1371600"/>
            <a:ext cx="0" cy="44196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958" name="Text Box 30"/>
          <p:cNvSpPr txBox="1">
            <a:spLocks noChangeArrowheads="1"/>
          </p:cNvSpPr>
          <p:nvPr/>
        </p:nvSpPr>
        <p:spPr bwMode="auto">
          <a:xfrm>
            <a:off x="533400" y="5867400"/>
            <a:ext cx="8153400" cy="854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80"/>
                </a:solidFill>
                <a:sym typeface="Symbol" pitchFamily="-65" charset="2"/>
              </a:rPr>
              <a:t>Our world and CPA-world are not the same: </a:t>
            </a:r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e- -&gt; e’,…</a:t>
            </a:r>
          </a:p>
          <a:p>
            <a:r>
              <a:rPr lang="en-US" sz="2400">
                <a:solidFill>
                  <a:srgbClr val="FF0080"/>
                </a:solidFill>
                <a:sym typeface="Symbol" pitchFamily="-65" charset="2"/>
              </a:rPr>
              <a:t>                           Must be hidden!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Geneva CY" charset="0"/>
            </a:endParaRPr>
          </a:p>
        </p:txBody>
      </p:sp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152400" y="609600"/>
            <a:ext cx="89916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chemeClr val="hlink"/>
              </a:buClr>
              <a:buSzPct val="110000"/>
              <a:buFont typeface="Wingdings" pitchFamily="-65" charset="2"/>
              <a:buChar char="v"/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</a:t>
            </a:r>
            <a:r>
              <a:rPr lang="en-US" sz="2000">
                <a:solidFill>
                  <a:srgbClr val="FF0080"/>
                </a:solidFill>
                <a:latin typeface="Geneva" pitchFamily="-65" charset="0"/>
              </a:rPr>
              <a:t>old idea: P -&gt; CP -&gt; CPA symmetry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>
                <a:solidFill>
                  <a:srgbClr val="000080"/>
                </a:solidFill>
                <a:latin typeface="Geneva" pitchFamily="-65" charset="0"/>
              </a:rPr>
              <a:t>    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Nature is intrinsically L-R symmetric with  L-R particle  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   properties exchanged: V-A-&gt;V+A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   New CPA-sector must be hidden; connected to our world by gravity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>
                <a:solidFill>
                  <a:srgbClr val="000080"/>
                </a:solidFill>
                <a:latin typeface="Geneva" pitchFamily="-65" charset="0"/>
              </a:rPr>
              <a:t>    </a:t>
            </a:r>
            <a:r>
              <a:rPr lang="en-US" sz="1800">
                <a:solidFill>
                  <a:srgbClr val="408000"/>
                </a:solidFill>
                <a:latin typeface="Geneva" pitchFamily="-65" charset="0"/>
              </a:rPr>
              <a:t>Kobzarev, Okun, Pomeranchuk’65; Lee, Yang’56; Pavsic’74;   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1800">
                <a:solidFill>
                  <a:srgbClr val="408000"/>
                </a:solidFill>
                <a:latin typeface="Geneva" pitchFamily="-65" charset="0"/>
              </a:rPr>
              <a:t>    Blinnikov, Khlopov’83.</a:t>
            </a:r>
            <a:endParaRPr lang="en-US" sz="2000">
              <a:solidFill>
                <a:schemeClr val="accent2"/>
              </a:solidFill>
              <a:latin typeface="Times" pitchFamily="-65" charset="0"/>
            </a:endParaRPr>
          </a:p>
          <a:p>
            <a:pPr eaLnBrk="1" hangingPunct="1">
              <a:lnSpc>
                <a:spcPct val="130000"/>
              </a:lnSpc>
              <a:buClr>
                <a:schemeClr val="hlink"/>
              </a:buClr>
              <a:buSzPct val="140000"/>
              <a:buFont typeface="Wingdings" pitchFamily="-65" charset="2"/>
              <a:buChar char="v"/>
            </a:pPr>
            <a:r>
              <a:rPr lang="en-US" sz="2000">
                <a:solidFill>
                  <a:schemeClr val="accent2"/>
                </a:solidFill>
                <a:latin typeface="Times" pitchFamily="-65" charset="0"/>
              </a:rPr>
              <a:t>  </a:t>
            </a:r>
            <a:r>
              <a:rPr lang="en-US" sz="2000">
                <a:solidFill>
                  <a:srgbClr val="FF0080"/>
                </a:solidFill>
                <a:latin typeface="Geneva" pitchFamily="-65" charset="0"/>
              </a:rPr>
              <a:t>Modern MMM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is based on minimal symmetry:</a:t>
            </a:r>
            <a:r>
              <a:rPr lang="en-US" sz="2000" i="1">
                <a:solidFill>
                  <a:srgbClr val="000080"/>
                </a:solidFill>
                <a:latin typeface="Geneva" pitchFamily="-65" charset="0"/>
              </a:rPr>
              <a:t> </a:t>
            </a:r>
            <a:r>
              <a:rPr lang="en-US" sz="2000">
                <a:solidFill>
                  <a:srgbClr val="000080"/>
                </a:solidFill>
                <a:latin typeface="Geneva" pitchFamily="-65" charset="0"/>
              </a:rPr>
              <a:t> 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>
                <a:solidFill>
                  <a:srgbClr val="000080"/>
                </a:solidFill>
                <a:latin typeface="Geneva" pitchFamily="-65" charset="0"/>
              </a:rPr>
              <a:t>     </a:t>
            </a:r>
            <a:r>
              <a:rPr lang="en-US" sz="2000">
                <a:solidFill>
                  <a:srgbClr val="008000"/>
                </a:solidFill>
                <a:latin typeface="Geneva" pitchFamily="-65" charset="0"/>
              </a:rPr>
              <a:t>(SU(3)</a:t>
            </a:r>
            <a:r>
              <a:rPr lang="en-US" sz="2000" baseline="-25000">
                <a:solidFill>
                  <a:srgbClr val="008000"/>
                </a:solidFill>
                <a:latin typeface="Geneva" pitchFamily="-65" charset="0"/>
              </a:rPr>
              <a:t>C</a:t>
            </a:r>
            <a:r>
              <a:rPr lang="en-US" sz="2000">
                <a:solidFill>
                  <a:srgbClr val="008000"/>
                </a:solidFill>
                <a:latin typeface="Geneva" pitchFamily="-65" charset="0"/>
              </a:rPr>
              <a:t> </a:t>
            </a:r>
            <a:r>
              <a:rPr lang="en-US" sz="2000">
                <a:solidFill>
                  <a:srgbClr val="008000"/>
                </a:solidFill>
                <a:latin typeface="Geneva" pitchFamily="-65" charset="0"/>
                <a:ea typeface="Arial" pitchFamily="-65" charset="0"/>
                <a:cs typeface="Arial" pitchFamily="-65" charset="0"/>
              </a:rPr>
              <a:t>x </a:t>
            </a:r>
            <a:r>
              <a:rPr lang="en-US" sz="2000">
                <a:solidFill>
                  <a:srgbClr val="008000"/>
                </a:solidFill>
                <a:latin typeface="Geneva" pitchFamily="-65" charset="0"/>
              </a:rPr>
              <a:t>SU(2)</a:t>
            </a:r>
            <a:r>
              <a:rPr lang="en-US" sz="2000" baseline="-25000">
                <a:solidFill>
                  <a:srgbClr val="008000"/>
                </a:solidFill>
                <a:latin typeface="Geneva" pitchFamily="-65" charset="0"/>
              </a:rPr>
              <a:t>L</a:t>
            </a:r>
            <a:r>
              <a:rPr lang="en-US" sz="2000">
                <a:solidFill>
                  <a:srgbClr val="008000"/>
                </a:solidFill>
                <a:latin typeface="Geneva" pitchFamily="-65" charset="0"/>
              </a:rPr>
              <a:t> x U(1)</a:t>
            </a:r>
            <a:r>
              <a:rPr lang="en-US" sz="2000" baseline="-25000">
                <a:solidFill>
                  <a:srgbClr val="008000"/>
                </a:solidFill>
                <a:latin typeface="Geneva" pitchFamily="-65" charset="0"/>
              </a:rPr>
              <a:t>Y</a:t>
            </a:r>
            <a:r>
              <a:rPr lang="en-US" sz="2000">
                <a:solidFill>
                  <a:srgbClr val="008000"/>
                </a:solidFill>
                <a:latin typeface="Geneva" pitchFamily="-65" charset="0"/>
              </a:rPr>
              <a:t>) x 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(SU(3)</a:t>
            </a:r>
            <a:r>
              <a:rPr lang="en-US" sz="2000" baseline="-25000">
                <a:solidFill>
                  <a:schemeClr val="accent2"/>
                </a:solidFill>
                <a:latin typeface="Geneva" pitchFamily="-65" charset="0"/>
              </a:rPr>
              <a:t>CM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x SU(2)</a:t>
            </a:r>
            <a:r>
              <a:rPr lang="en-US" sz="2000" baseline="-25000">
                <a:solidFill>
                  <a:schemeClr val="accent2"/>
                </a:solidFill>
                <a:latin typeface="Geneva" pitchFamily="-65" charset="0"/>
              </a:rPr>
              <a:t>R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x U(1)</a:t>
            </a:r>
            <a:r>
              <a:rPr lang="en-US" sz="2000" baseline="-25000">
                <a:solidFill>
                  <a:schemeClr val="accent2"/>
                </a:solidFill>
                <a:latin typeface="Geneva" pitchFamily="-65" charset="0"/>
              </a:rPr>
              <a:t>YM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)</a:t>
            </a:r>
            <a:endParaRPr lang="en-US" sz="2000">
              <a:solidFill>
                <a:srgbClr val="000080"/>
              </a:solidFill>
              <a:latin typeface="Geneva" pitchFamily="-65" charset="0"/>
            </a:endParaRP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 i="1">
                <a:solidFill>
                  <a:srgbClr val="000080"/>
                </a:solidFill>
                <a:latin typeface="Geneva" pitchFamily="-65" charset="0"/>
              </a:rPr>
              <a:t>      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SM fermions and gauge bosons are accompanied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     by identical mirror partners. </a:t>
            </a:r>
            <a:r>
              <a:rPr lang="en-US" sz="2000">
                <a:solidFill>
                  <a:srgbClr val="FF0080"/>
                </a:solidFill>
                <a:latin typeface="Geneva" pitchFamily="-65" charset="0"/>
              </a:rPr>
              <a:t>MM 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is a good candidate for </a:t>
            </a:r>
            <a:r>
              <a:rPr lang="en-US" sz="2000">
                <a:solidFill>
                  <a:srgbClr val="FF0080"/>
                </a:solidFill>
                <a:latin typeface="Geneva" pitchFamily="-65" charset="0"/>
              </a:rPr>
              <a:t> DM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,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     can be linked to  string theory, extra dimensins.</a:t>
            </a:r>
          </a:p>
          <a:p>
            <a:pPr eaLnBrk="1" hangingPunct="1">
              <a:buClr>
                <a:schemeClr val="hlink"/>
              </a:buClr>
              <a:buSzPct val="90000"/>
              <a:buFont typeface="Wingdings" pitchFamily="-65" charset="2"/>
              <a:buNone/>
            </a:pP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     no data confronting the model</a:t>
            </a:r>
            <a:endParaRPr lang="en-US" sz="2000">
              <a:solidFill>
                <a:srgbClr val="FF0080"/>
              </a:solidFill>
              <a:latin typeface="Geneva" pitchFamily="-65" charset="0"/>
            </a:endParaRPr>
          </a:p>
          <a:p>
            <a:pPr eaLnBrk="1" hangingPunct="1">
              <a:lnSpc>
                <a:spcPct val="160000"/>
              </a:lnSpc>
              <a:buClr>
                <a:schemeClr val="hlink"/>
              </a:buClr>
              <a:buSzPct val="130000"/>
              <a:buFont typeface="Wingdings" pitchFamily="-65" charset="2"/>
              <a:buChar char="v"/>
            </a:pPr>
            <a:r>
              <a:rPr lang="en-US" sz="2000">
                <a:solidFill>
                  <a:srgbClr val="FF0080"/>
                </a:solidFill>
                <a:latin typeface="Geneva" pitchFamily="-65" charset="0"/>
              </a:rPr>
              <a:t> Ordinary-Mirror particles  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renormalizible interactions</a:t>
            </a:r>
            <a:endParaRPr lang="en-US" sz="2000">
              <a:solidFill>
                <a:srgbClr val="FF0080"/>
              </a:solidFill>
              <a:latin typeface="Geneva" pitchFamily="-65" charset="0"/>
            </a:endParaRPr>
          </a:p>
          <a:p>
            <a:pPr eaLnBrk="1" hangingPunct="1">
              <a:buClr>
                <a:schemeClr val="hlink"/>
              </a:buClr>
              <a:buSzPct val="130000"/>
              <a:buFont typeface="Wingdings" pitchFamily="-65" charset="2"/>
              <a:buNone/>
            </a:pPr>
            <a:r>
              <a:rPr lang="en-US" sz="2000">
                <a:solidFill>
                  <a:srgbClr val="000080"/>
                </a:solidFill>
                <a:latin typeface="Geneva" pitchFamily="-65" charset="0"/>
              </a:rPr>
              <a:t>     </a:t>
            </a: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- mixing of Higgs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2000">
                <a:solidFill>
                  <a:schemeClr val="accent2"/>
                </a:solidFill>
                <a:latin typeface="Geneva" pitchFamily="-65" charset="0"/>
              </a:rPr>
              <a:t>     - kinetic mixing of photons 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endParaRPr lang="en-US">
              <a:solidFill>
                <a:schemeClr val="accent2"/>
              </a:solidFill>
              <a:latin typeface="Geneva CY" charset="0"/>
            </a:endParaRPr>
          </a:p>
          <a:p>
            <a:pPr eaLnBrk="1" hangingPunct="1">
              <a:lnSpc>
                <a:spcPct val="40000"/>
              </a:lnSpc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chemeClr val="accent2"/>
                </a:solidFill>
                <a:latin typeface="Geneva CY" charset="0"/>
              </a:rPr>
              <a:t>     </a:t>
            </a:r>
            <a:r>
              <a:rPr lang="en-US" sz="1800">
                <a:solidFill>
                  <a:srgbClr val="408000"/>
                </a:solidFill>
                <a:latin typeface="Geneva" pitchFamily="-65" charset="0"/>
              </a:rPr>
              <a:t>Foot, Volkas’91 Berezhiani, Mohapatra’95, Berezhiani et al.’00-08, 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1800">
                <a:solidFill>
                  <a:srgbClr val="408000"/>
                </a:solidFill>
                <a:latin typeface="Geneva" pitchFamily="-65" charset="0"/>
              </a:rPr>
              <a:t>    .For review see: L.Okun hep-ph/0606202</a:t>
            </a: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543800" cy="6858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</a:rPr>
              <a:t>Mirror Matter Model/ Hidden Valely@LHC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 </a:t>
            </a:r>
            <a:endParaRPr lang="en-US">
              <a:solidFill>
                <a:srgbClr val="FF008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533400" y="6400800"/>
            <a:ext cx="8610600" cy="457200"/>
          </a:xfrm>
          <a:ln/>
        </p:spPr>
        <p:txBody>
          <a:bodyPr/>
          <a:lstStyle/>
          <a:p>
            <a:r>
              <a:rPr lang="en-US"/>
              <a:t> S.N. Gninenko(INR)  - Experimental searches for mirror matter -    Trieste, July 2008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8482" name="Rectangle 5"/>
          <p:cNvSpPr>
            <a:spLocks noChangeArrowheads="1"/>
          </p:cNvSpPr>
          <p:nvPr/>
        </p:nvSpPr>
        <p:spPr bwMode="auto">
          <a:xfrm>
            <a:off x="1190625" y="15668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sp>
        <p:nvSpPr>
          <p:cNvPr id="14848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8001000" cy="685800"/>
          </a:xfrm>
          <a:ln/>
        </p:spPr>
        <p:txBody>
          <a:bodyPr/>
          <a:lstStyle/>
          <a:p>
            <a:pPr eaLnBrk="1" hangingPunct="1"/>
            <a:r>
              <a:rPr lang="ru-RU" sz="3200">
                <a:solidFill>
                  <a:srgbClr val="FF0080"/>
                </a:solidFill>
              </a:rPr>
              <a:t>О</a:t>
            </a:r>
            <a:r>
              <a:rPr lang="en-US" sz="3200">
                <a:solidFill>
                  <a:srgbClr val="FF0080"/>
                </a:solidFill>
              </a:rPr>
              <a:t>rdinary -mirror particle interaction</a:t>
            </a:r>
            <a:r>
              <a:rPr lang="en-US">
                <a:solidFill>
                  <a:srgbClr val="FF0080"/>
                </a:solidFill>
              </a:rPr>
              <a:t> </a:t>
            </a:r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228600" y="838200"/>
            <a:ext cx="84613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80"/>
                </a:solidFill>
                <a:latin typeface="Arial" pitchFamily="-65" charset="0"/>
              </a:rPr>
              <a:t>Conservation laws</a:t>
            </a:r>
            <a:r>
              <a:rPr lang="en-US" sz="2400">
                <a:latin typeface="Arial" pitchFamily="-65" charset="0"/>
              </a:rPr>
              <a:t> </a:t>
            </a:r>
            <a:r>
              <a:rPr lang="en-US" sz="2400">
                <a:solidFill>
                  <a:srgbClr val="000080"/>
                </a:solidFill>
                <a:latin typeface="Arial" pitchFamily="-65" charset="0"/>
              </a:rPr>
              <a:t>for ordinary matter and mirror matter</a:t>
            </a:r>
            <a:r>
              <a:rPr lang="en-US" sz="2400">
                <a:latin typeface="Arial" pitchFamily="-65" charset="0"/>
              </a:rPr>
              <a:t> </a:t>
            </a:r>
            <a:r>
              <a:rPr lang="en-US" sz="2400">
                <a:solidFill>
                  <a:srgbClr val="000080"/>
                </a:solidFill>
                <a:latin typeface="Arial" pitchFamily="-65" charset="0"/>
              </a:rPr>
              <a:t>prevent particles</a:t>
            </a:r>
            <a:r>
              <a:rPr lang="en-US" sz="2400">
                <a:solidFill>
                  <a:srgbClr val="FF0080"/>
                </a:solidFill>
                <a:latin typeface="Arial" pitchFamily="-65" charset="0"/>
              </a:rPr>
              <a:t> </a:t>
            </a:r>
            <a:r>
              <a:rPr lang="en-US" sz="2400">
                <a:solidFill>
                  <a:srgbClr val="408000"/>
                </a:solidFill>
                <a:latin typeface="Arial" pitchFamily="-65" charset="0"/>
              </a:rPr>
              <a:t>with colour and charge</a:t>
            </a:r>
            <a:r>
              <a:rPr lang="en-US" sz="2400">
                <a:latin typeface="Arial" pitchFamily="-65" charset="0"/>
              </a:rPr>
              <a:t> </a:t>
            </a:r>
            <a:r>
              <a:rPr lang="en-US" sz="2400">
                <a:solidFill>
                  <a:srgbClr val="000080"/>
                </a:solidFill>
                <a:latin typeface="Arial" pitchFamily="-65" charset="0"/>
              </a:rPr>
              <a:t>from interacting between two sectors.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57400" y="2362200"/>
            <a:ext cx="3690938" cy="841375"/>
            <a:chOff x="1633" y="1933"/>
            <a:chExt cx="2325" cy="48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633" y="1962"/>
              <a:ext cx="426" cy="396"/>
              <a:chOff x="1633" y="1962"/>
              <a:chExt cx="426" cy="396"/>
            </a:xfrm>
          </p:grpSpPr>
          <p:sp>
            <p:nvSpPr>
              <p:cNvPr id="148488" name="Oval 8"/>
              <p:cNvSpPr>
                <a:spLocks noChangeArrowheads="1"/>
              </p:cNvSpPr>
              <p:nvPr/>
            </p:nvSpPr>
            <p:spPr bwMode="auto">
              <a:xfrm>
                <a:off x="1633" y="1962"/>
                <a:ext cx="426" cy="39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489" name="Text Box 9"/>
              <p:cNvSpPr txBox="1">
                <a:spLocks noChangeArrowheads="1"/>
              </p:cNvSpPr>
              <p:nvPr/>
            </p:nvSpPr>
            <p:spPr bwMode="auto">
              <a:xfrm>
                <a:off x="1746" y="2014"/>
                <a:ext cx="227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400" b="1">
                    <a:latin typeface="Arial" pitchFamily="-65" charset="0"/>
                    <a:ea typeface="Arial" pitchFamily="-65" charset="0"/>
                    <a:cs typeface="Arial" pitchFamily="-65" charset="0"/>
                  </a:rPr>
                  <a:t>+</a:t>
                </a: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3532" y="1962"/>
              <a:ext cx="426" cy="396"/>
              <a:chOff x="3532" y="1962"/>
              <a:chExt cx="426" cy="396"/>
            </a:xfrm>
          </p:grpSpPr>
          <p:sp>
            <p:nvSpPr>
              <p:cNvPr id="148491" name="Oval 11"/>
              <p:cNvSpPr>
                <a:spLocks noChangeArrowheads="1"/>
              </p:cNvSpPr>
              <p:nvPr/>
            </p:nvSpPr>
            <p:spPr bwMode="auto">
              <a:xfrm>
                <a:off x="3532" y="1962"/>
                <a:ext cx="426" cy="396"/>
              </a:xfrm>
              <a:prstGeom prst="ellipse">
                <a:avLst/>
              </a:prstGeom>
              <a:gradFill rotWithShape="1">
                <a:gsLst>
                  <a:gs pos="0">
                    <a:srgbClr val="FF0000">
                      <a:alpha val="50000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50000"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492" name="Text Box 12"/>
              <p:cNvSpPr txBox="1">
                <a:spLocks noChangeArrowheads="1"/>
              </p:cNvSpPr>
              <p:nvPr/>
            </p:nvSpPr>
            <p:spPr bwMode="auto">
              <a:xfrm>
                <a:off x="3617" y="2014"/>
                <a:ext cx="341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400" b="1">
                    <a:latin typeface="Arial" pitchFamily="-65" charset="0"/>
                    <a:ea typeface="Arial" pitchFamily="-65" charset="0"/>
                    <a:cs typeface="Arial" pitchFamily="-65" charset="0"/>
                  </a:rPr>
                  <a:t>+’</a:t>
                </a:r>
              </a:p>
            </p:txBody>
          </p:sp>
        </p:grpSp>
        <p:sp>
          <p:nvSpPr>
            <p:cNvPr id="148493" name="Line 13"/>
            <p:cNvSpPr>
              <a:spLocks noChangeShapeType="1"/>
            </p:cNvSpPr>
            <p:nvPr/>
          </p:nvSpPr>
          <p:spPr bwMode="auto">
            <a:xfrm>
              <a:off x="2285" y="2160"/>
              <a:ext cx="10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494" name="Line 14"/>
            <p:cNvSpPr>
              <a:spLocks noChangeShapeType="1"/>
            </p:cNvSpPr>
            <p:nvPr/>
          </p:nvSpPr>
          <p:spPr bwMode="auto">
            <a:xfrm flipH="1">
              <a:off x="2625" y="1933"/>
              <a:ext cx="340" cy="4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495" name="Line 15"/>
            <p:cNvSpPr>
              <a:spLocks noChangeShapeType="1"/>
            </p:cNvSpPr>
            <p:nvPr/>
          </p:nvSpPr>
          <p:spPr bwMode="auto">
            <a:xfrm>
              <a:off x="2653" y="1962"/>
              <a:ext cx="34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2514600" y="5562600"/>
            <a:ext cx="676275" cy="6286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5181600" y="5562600"/>
            <a:ext cx="676275" cy="628650"/>
          </a:xfrm>
          <a:prstGeom prst="ellipse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rgbClr val="C0C0C0">
                  <a:alpha val="50000"/>
                </a:srgbClr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9" name="Line 19"/>
          <p:cNvSpPr>
            <a:spLocks noChangeShapeType="1"/>
          </p:cNvSpPr>
          <p:nvPr/>
        </p:nvSpPr>
        <p:spPr bwMode="auto">
          <a:xfrm>
            <a:off x="3581400" y="5791200"/>
            <a:ext cx="1123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501" name="Rectangle 21"/>
          <p:cNvSpPr>
            <a:spLocks noChangeArrowheads="1"/>
          </p:cNvSpPr>
          <p:nvPr/>
        </p:nvSpPr>
        <p:spPr bwMode="auto">
          <a:xfrm>
            <a:off x="152400" y="3429000"/>
            <a:ext cx="8610600" cy="1552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80"/>
                </a:solidFill>
                <a:latin typeface="Arial" pitchFamily="-65" charset="0"/>
              </a:rPr>
              <a:t>But, interaction between</a:t>
            </a:r>
            <a:r>
              <a:rPr lang="en-US" sz="2400">
                <a:latin typeface="Arial" pitchFamily="-65" charset="0"/>
              </a:rPr>
              <a:t> </a:t>
            </a:r>
            <a:r>
              <a:rPr lang="en-US" sz="2400">
                <a:solidFill>
                  <a:srgbClr val="008000"/>
                </a:solidFill>
                <a:latin typeface="Arial" pitchFamily="-65" charset="0"/>
              </a:rPr>
              <a:t>colourless neutral</a:t>
            </a:r>
            <a:r>
              <a:rPr lang="en-US" sz="2400">
                <a:latin typeface="Arial" pitchFamily="-65" charset="0"/>
              </a:rPr>
              <a:t> </a:t>
            </a:r>
            <a:r>
              <a:rPr lang="en-US" sz="2400">
                <a:solidFill>
                  <a:srgbClr val="000080"/>
                </a:solidFill>
                <a:latin typeface="Arial" pitchFamily="-65" charset="0"/>
              </a:rPr>
              <a:t>particles is </a:t>
            </a:r>
            <a:r>
              <a:rPr lang="en-US" sz="2400">
                <a:latin typeface="Arial" pitchFamily="-65" charset="0"/>
              </a:rPr>
              <a:t> </a:t>
            </a:r>
            <a:r>
              <a:rPr lang="en-US" sz="2400">
                <a:solidFill>
                  <a:srgbClr val="000080"/>
                </a:solidFill>
              </a:rPr>
              <a:t>allowed: ordinary and hidden sectors can communicate trough</a:t>
            </a:r>
          </a:p>
          <a:p>
            <a:pPr algn="ctr" eaLnBrk="1" hangingPunct="1">
              <a:buClr>
                <a:schemeClr val="hlink"/>
              </a:buClr>
              <a:buSzPct val="90000"/>
            </a:pPr>
            <a:r>
              <a:rPr lang="en-US" sz="2400">
                <a:solidFill>
                  <a:srgbClr val="000080"/>
                </a:solidFill>
              </a:rPr>
              <a:t> </a:t>
            </a:r>
            <a:r>
              <a:rPr lang="en-US" sz="2400">
                <a:solidFill>
                  <a:srgbClr val="FF0080"/>
                </a:solidFill>
              </a:rPr>
              <a:t>mixing of</a:t>
            </a:r>
            <a:r>
              <a:rPr lang="en-US" sz="2400">
                <a:solidFill>
                  <a:srgbClr val="000080"/>
                </a:solidFill>
              </a:rPr>
              <a:t>  </a:t>
            </a:r>
            <a:r>
              <a:rPr lang="en-US" sz="2400">
                <a:solidFill>
                  <a:srgbClr val="FF0080"/>
                </a:solidFill>
              </a:rPr>
              <a:t>H-H`,  kinetic mixing of photons, mass mixing</a:t>
            </a:r>
          </a:p>
          <a:p>
            <a:pPr algn="ctr" eaLnBrk="1" hangingPunct="1">
              <a:buClr>
                <a:schemeClr val="hlink"/>
              </a:buClr>
              <a:buSzPct val="90000"/>
            </a:pPr>
            <a:r>
              <a:rPr lang="en-US" sz="2400">
                <a:solidFill>
                  <a:srgbClr val="FF0080"/>
                </a:solidFill>
              </a:rPr>
              <a:t> between neutrinos, neutrons, etc…</a:t>
            </a:r>
            <a:r>
              <a:rPr lang="en-US">
                <a:solidFill>
                  <a:srgbClr val="000080"/>
                </a:solidFill>
              </a:rPr>
              <a:t>(</a:t>
            </a:r>
            <a:r>
              <a:rPr lang="en-US">
                <a:solidFill>
                  <a:schemeClr val="hlink"/>
                </a:solidFill>
              </a:rPr>
              <a:t>Z.Berezhiani, this Workshop</a:t>
            </a:r>
            <a:r>
              <a:rPr lang="en-US">
                <a:solidFill>
                  <a:srgbClr val="000080"/>
                </a:solidFill>
              </a:rPr>
              <a:t>)</a:t>
            </a:r>
            <a:endParaRPr lang="en-US" sz="2400">
              <a:solidFill>
                <a:srgbClr val="FF008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457200" y="2362200"/>
            <a:ext cx="277511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latin typeface="Times" pitchFamily="-65" charset="0"/>
              </a:rPr>
              <a:t> 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Higgs 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None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SUSY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Extra Dimensions</a:t>
            </a:r>
          </a:p>
          <a:p>
            <a:pPr eaLnBrk="1" hangingPunct="1">
              <a:buClr>
                <a:srgbClr val="000080"/>
              </a:buClr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Hidden valley  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…………….</a:t>
            </a:r>
          </a:p>
          <a:p>
            <a:pPr eaLnBrk="1" hangingPunct="1">
              <a:buClr>
                <a:srgbClr val="000080"/>
              </a:buClr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</a:t>
            </a:r>
            <a:endParaRPr lang="en-US" sz="2400">
              <a:solidFill>
                <a:srgbClr val="408000"/>
              </a:solidFill>
              <a:latin typeface="Comic Sans MS" pitchFamily="-65" charset="0"/>
            </a:endParaRPr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153400" cy="1219200"/>
          </a:xfrm>
        </p:spPr>
        <p:txBody>
          <a:bodyPr/>
          <a:lstStyle/>
          <a:p>
            <a:pPr algn="l"/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N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ew Physics</a:t>
            </a:r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:  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high-energy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vs low-energy experiments</a:t>
            </a:r>
            <a:endParaRPr lang="en-US">
              <a:solidFill>
                <a:srgbClr val="00008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990600"/>
            <a:ext cx="36159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660066"/>
                </a:solidFill>
                <a:latin typeface="Times" pitchFamily="-65" charset="0"/>
              </a:rPr>
              <a:t>Н.В. Красников, В.А. Матвеев</a:t>
            </a:r>
            <a:endParaRPr lang="en-US" sz="2000">
              <a:solidFill>
                <a:srgbClr val="660066"/>
              </a:solidFill>
              <a:latin typeface="Times" pitchFamily="-65" charset="0"/>
            </a:endParaRPr>
          </a:p>
          <a:p>
            <a:r>
              <a:rPr lang="en-US" sz="2000">
                <a:solidFill>
                  <a:srgbClr val="660066"/>
                </a:solidFill>
                <a:latin typeface="Times" pitchFamily="-65" charset="0"/>
              </a:rPr>
              <a:t>“</a:t>
            </a:r>
            <a:r>
              <a:rPr lang="ru-RU" sz="2000">
                <a:solidFill>
                  <a:srgbClr val="660066"/>
                </a:solidFill>
                <a:latin typeface="Times" pitchFamily="-65" charset="0"/>
              </a:rPr>
              <a:t>Новая Физика на Большом </a:t>
            </a:r>
          </a:p>
          <a:p>
            <a:r>
              <a:rPr lang="ru-RU" sz="2000">
                <a:solidFill>
                  <a:srgbClr val="660066"/>
                </a:solidFill>
                <a:latin typeface="Times" pitchFamily="-65" charset="0"/>
              </a:rPr>
              <a:t>Адронном Колайдере</a:t>
            </a:r>
            <a:r>
              <a:rPr lang="de-CH" sz="2000">
                <a:solidFill>
                  <a:srgbClr val="660066"/>
                </a:solidFill>
                <a:latin typeface="Times" pitchFamily="-65" charset="0"/>
              </a:rPr>
              <a:t>“ </a:t>
            </a:r>
            <a:r>
              <a:rPr lang="ru-RU" sz="2000">
                <a:solidFill>
                  <a:srgbClr val="660066"/>
                </a:solidFill>
                <a:latin typeface="Times" pitchFamily="-65" charset="0"/>
              </a:rPr>
              <a:t>(</a:t>
            </a:r>
            <a:r>
              <a:rPr lang="de-CH" sz="2000">
                <a:solidFill>
                  <a:srgbClr val="660066"/>
                </a:solidFill>
                <a:latin typeface="Times" pitchFamily="-65" charset="0"/>
              </a:rPr>
              <a:t>2010</a:t>
            </a:r>
            <a:r>
              <a:rPr lang="ru-RU" sz="2000">
                <a:solidFill>
                  <a:srgbClr val="660066"/>
                </a:solidFill>
                <a:latin typeface="Times" pitchFamily="-65" charset="0"/>
              </a:rPr>
              <a:t>).</a:t>
            </a:r>
            <a:r>
              <a:rPr lang="de-CH" sz="2000">
                <a:solidFill>
                  <a:srgbClr val="660066"/>
                </a:solidFill>
                <a:latin typeface="Times" pitchFamily="-65" charset="0"/>
              </a:rPr>
              <a:t> </a:t>
            </a:r>
            <a:endParaRPr lang="ru-RU" sz="2000">
              <a:solidFill>
                <a:srgbClr val="660066"/>
              </a:solidFill>
              <a:latin typeface="Times" pitchFamily="-65" charset="0"/>
            </a:endParaRPr>
          </a:p>
          <a:p>
            <a:endParaRPr lang="en-US">
              <a:solidFill>
                <a:srgbClr val="660066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05400" y="2286000"/>
            <a:ext cx="38523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latin typeface="Times" pitchFamily="-65" charset="0"/>
              </a:rPr>
              <a:t>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H-H’ , Ps-Ps’ mixing   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None/>
            </a:pP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 g-2, mu-e, …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 Newton low, Ps-&gt;invisible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Ps -&gt; invisible  (vacuum)  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…………….</a:t>
            </a:r>
          </a:p>
          <a:p>
            <a:pPr eaLnBrk="1" hangingPunct="1">
              <a:buClr>
                <a:srgbClr val="000080"/>
              </a:buClr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</a:t>
            </a:r>
            <a:endParaRPr lang="en-US" sz="2400">
              <a:solidFill>
                <a:srgbClr val="408000"/>
              </a:solidFill>
              <a:latin typeface="Comic Sans MS" pitchFamily="-65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>
            <a:off x="2286000" y="4114800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6096000" cy="990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</a:rPr>
              <a:t>How our and hidden world could communicate?</a:t>
            </a:r>
            <a:r>
              <a:rPr lang="en-US" sz="2000">
                <a:solidFill>
                  <a:srgbClr val="FF0080"/>
                </a:solidFill>
              </a:rPr>
              <a:t>  </a:t>
            </a:r>
            <a:endParaRPr lang="en-US"/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457200" y="1371600"/>
            <a:ext cx="80772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800">
                <a:latin typeface="Times" pitchFamily="-65" charset="0"/>
              </a:rPr>
              <a:t>  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through gravity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None/>
            </a:pP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 through photon-hidden photon mixing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 through mixing of Higgs particles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and , in principle, through mixing of other particles  </a:t>
            </a: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400">
              <a:solidFill>
                <a:srgbClr val="408000"/>
              </a:solidFill>
              <a:latin typeface="Comic Sans MS" pitchFamily="-65" charset="0"/>
            </a:endParaRPr>
          </a:p>
        </p:txBody>
      </p:sp>
      <p:sp>
        <p:nvSpPr>
          <p:cNvPr id="382981" name="Text Box 5"/>
          <p:cNvSpPr txBox="1">
            <a:spLocks noChangeArrowheads="1"/>
          </p:cNvSpPr>
          <p:nvPr/>
        </p:nvSpPr>
        <p:spPr bwMode="auto">
          <a:xfrm>
            <a:off x="228600" y="5486400"/>
            <a:ext cx="8616950" cy="600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80"/>
                </a:solidFill>
              </a:rPr>
              <a:t>What are the observational consequenses?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228600" y="6248400"/>
            <a:ext cx="8686800" cy="457200"/>
          </a:xfrm>
          <a:ln/>
        </p:spPr>
        <p:txBody>
          <a:bodyPr/>
          <a:lstStyle/>
          <a:p>
            <a:r>
              <a:rPr lang="en-US"/>
              <a:t> S.N. Gninenko(INR)   - Experimental searches for mirror matter -       Trieste, July 2008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248400" cy="533400"/>
          </a:xfrm>
          <a:ln/>
        </p:spPr>
        <p:txBody>
          <a:bodyPr/>
          <a:lstStyle/>
          <a:p>
            <a:r>
              <a:rPr lang="en-US" sz="2800"/>
              <a:t>Possible MM effects:</a:t>
            </a:r>
            <a:r>
              <a:rPr lang="en-US" sz="2000"/>
              <a:t>  </a:t>
            </a:r>
            <a:endParaRPr lang="en-US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152400" y="1066800"/>
            <a:ext cx="3733800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800">
                <a:latin typeface="Times" pitchFamily="-65" charset="0"/>
              </a:rPr>
              <a:t>  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Higgs mixing (LHC) 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 Ignatiev, Volkas ’01; Barbieri et al. ‘05,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 Wilczek’ 07, Li et al. ‘07….. </a:t>
            </a:r>
            <a:endParaRPr lang="en-US" sz="2800">
              <a:solidFill>
                <a:srgbClr val="40800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800">
                <a:solidFill>
                  <a:srgbClr val="408000"/>
                </a:solidFill>
                <a:latin typeface="Times" pitchFamily="-65" charset="0"/>
              </a:rPr>
              <a:t> 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Ps-Ps` oscillations</a:t>
            </a:r>
            <a:r>
              <a:rPr lang="en-US" sz="2800">
                <a:solidFill>
                  <a:srgbClr val="408000"/>
                </a:solidFill>
                <a:latin typeface="Times" pitchFamily="-65" charset="0"/>
              </a:rPr>
              <a:t>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Glashow ‘86, SG ‘95,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Foot, SG ’01;  Atoyan et al. ‘89,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Mitsui et al. ‘95, Badertsher et al. 07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n-n` mixing (PSI)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2800">
                <a:solidFill>
                  <a:srgbClr val="408000"/>
                </a:solidFill>
                <a:latin typeface="Times" pitchFamily="-65" charset="0"/>
              </a:rPr>
              <a:t> </a:t>
            </a:r>
            <a:r>
              <a:rPr lang="en-US">
                <a:solidFill>
                  <a:srgbClr val="408000"/>
                </a:solidFill>
                <a:latin typeface="Times" pitchFamily="-65" charset="0"/>
              </a:rPr>
              <a:t>Berezhiani, Bento ‘05;  Pokotilovski ‘06,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Ben et al.(PSI) ‘07, Serebrov et al.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(PNPI) ‘07, Mohapatra et al. ‘05.</a:t>
            </a:r>
            <a:endParaRPr lang="en-US" sz="2800">
              <a:solidFill>
                <a:srgbClr val="40800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dark matter(Gr.Sasso)</a:t>
            </a:r>
            <a:endParaRPr lang="en-US" sz="2800">
              <a:solidFill>
                <a:srgbClr val="40800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 DAMA ’05; DAMA/LIBRA ‘07,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 Foot ‘01-07; Ignatiev,Volkas’03,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Mitra’03-06,…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3810000" y="1143000"/>
            <a:ext cx="5334000" cy="372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 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  <a:sym typeface="Symbol" pitchFamily="-65" charset="2"/>
              </a:rPr>
              <a:t>-` mixing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Berezhiani, Mohapatra ‘95, Foot, Volkas ’00;   Mohapatra, Nasri ‘05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cosmology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Blinnikov, Khlopov’82,83, Khlopov’91,00, Berezhiani’95-08, Ciarcelluti’03-05,….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millicharged part. (SLAC,DESY)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Holdom ’85; Ignatiev ‘91; Gninenko et al.’07….</a:t>
            </a:r>
            <a:endParaRPr lang="en-US" sz="2800">
              <a:solidFill>
                <a:srgbClr val="40800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q"/>
            </a:pPr>
            <a:r>
              <a:rPr lang="en-US" sz="2800">
                <a:solidFill>
                  <a:srgbClr val="408000"/>
                </a:solidFill>
                <a:latin typeface="Times" pitchFamily="-65" charset="0"/>
              </a:rPr>
              <a:t>  </a:t>
            </a: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anomalous events, ……</a:t>
            </a:r>
            <a:endParaRPr lang="en-US" sz="2800">
              <a:solidFill>
                <a:srgbClr val="408000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Foot, Silagadze’01-05, Foot,Mitra’02-03,…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>
                <a:solidFill>
                  <a:srgbClr val="408000"/>
                </a:solidFill>
                <a:latin typeface="Times" pitchFamily="-65" charset="0"/>
              </a:rPr>
              <a:t> 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336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491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24250"/>
            <a:ext cx="4432300" cy="3333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4919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295400"/>
            <a:ext cx="4191000" cy="1600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4919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4800"/>
            <a:ext cx="4406900" cy="1420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4919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2743200"/>
            <a:ext cx="4787900" cy="1219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4919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5650" y="3422650"/>
            <a:ext cx="12700" cy="12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49197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8050" y="3575050"/>
            <a:ext cx="12700" cy="12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4919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686175"/>
            <a:ext cx="4343400" cy="3171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49199" name="Oval 15"/>
          <p:cNvSpPr>
            <a:spLocks noChangeArrowheads="1"/>
          </p:cNvSpPr>
          <p:nvPr/>
        </p:nvSpPr>
        <p:spPr bwMode="auto">
          <a:xfrm>
            <a:off x="5105400" y="6477000"/>
            <a:ext cx="1295400" cy="381000"/>
          </a:xfrm>
          <a:prstGeom prst="ellipse">
            <a:avLst/>
          </a:prstGeom>
          <a:noFill/>
          <a:ln w="28575">
            <a:solidFill>
              <a:srgbClr val="FF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200" name="Text Box 16"/>
          <p:cNvSpPr txBox="1">
            <a:spLocks noChangeArrowheads="1"/>
          </p:cNvSpPr>
          <p:nvPr/>
        </p:nvSpPr>
        <p:spPr bwMode="auto">
          <a:xfrm>
            <a:off x="1371600" y="2209800"/>
            <a:ext cx="1714500" cy="854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Frank Wilczek </a:t>
            </a:r>
          </a:p>
          <a:p>
            <a:r>
              <a:rPr lang="en-US"/>
              <a:t>CERN Colloqium</a:t>
            </a:r>
          </a:p>
          <a:p>
            <a:r>
              <a:rPr lang="en-US"/>
              <a:t> May 3 2007</a:t>
            </a:r>
          </a:p>
        </p:txBody>
      </p:sp>
      <p:sp>
        <p:nvSpPr>
          <p:cNvPr id="349201" name="Rectangle 17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457200"/>
          </a:xfrm>
        </p:spPr>
        <p:txBody>
          <a:bodyPr/>
          <a:lstStyle/>
          <a:p>
            <a:pPr algn="l"/>
            <a:r>
              <a:rPr lang="en-US" sz="2400">
                <a:solidFill>
                  <a:srgbClr val="FF0080"/>
                </a:solidFill>
              </a:rPr>
              <a:t>Mirror Matter at LHC (</a:t>
            </a:r>
            <a:r>
              <a:rPr lang="en-US" sz="2400">
                <a:solidFill>
                  <a:schemeClr val="accent2"/>
                </a:solidFill>
              </a:rPr>
              <a:t>F. Wilczek`s Colloqium at CERN</a:t>
            </a:r>
            <a:r>
              <a:rPr lang="en-US" sz="2400">
                <a:solidFill>
                  <a:srgbClr val="FF0080"/>
                </a:solidFill>
              </a:rPr>
              <a:t>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5650" y="3422650"/>
            <a:ext cx="12700" cy="12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563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8050" y="3575050"/>
            <a:ext cx="12700" cy="12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56364" name="Rectangle 1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162800" cy="4572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</a:rPr>
              <a:t>Search for neutron-mirror neutron ocsillations</a:t>
            </a:r>
            <a:endParaRPr lang="en-US"/>
          </a:p>
        </p:txBody>
      </p:sp>
      <p:sp>
        <p:nvSpPr>
          <p:cNvPr id="356365" name="Text Box 13"/>
          <p:cNvSpPr txBox="1">
            <a:spLocks noChangeArrowheads="1"/>
          </p:cNvSpPr>
          <p:nvPr/>
        </p:nvSpPr>
        <p:spPr bwMode="auto">
          <a:xfrm>
            <a:off x="762000" y="685800"/>
            <a:ext cx="8382000" cy="2057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Z. Berezhiani and L.Bento, PRL 96(2006) 081801 </a:t>
            </a:r>
            <a:endParaRPr lang="en-US">
              <a:solidFill>
                <a:srgbClr val="66CCFF"/>
              </a:solidFill>
            </a:endParaRPr>
          </a:p>
          <a:p>
            <a:r>
              <a:rPr lang="en-US" sz="2000">
                <a:latin typeface="Times-Roman" charset="0"/>
              </a:rPr>
              <a:t>the small mass mixing  between the ordinary neutron n and its mirror partner n' could have direct astrophysical consequences, in particular, for the propagation of ultra-high energy cosmic rays at cosmological distances The experimental possibilities to test the n-n' oscillation were discussed by </a:t>
            </a:r>
            <a:r>
              <a:rPr lang="en-US" sz="2400">
                <a:solidFill>
                  <a:schemeClr val="accent2"/>
                </a:solidFill>
                <a:latin typeface="Times-Roman" charset="0"/>
              </a:rPr>
              <a:t>Yu.N. Pokotilovski PL B639(2006)214</a:t>
            </a:r>
            <a:r>
              <a:rPr lang="en-US" sz="2000">
                <a:latin typeface="Times-Roman" charset="0"/>
              </a:rPr>
              <a:t> </a:t>
            </a:r>
          </a:p>
        </p:txBody>
      </p:sp>
      <p:sp>
        <p:nvSpPr>
          <p:cNvPr id="356366" name="Text Box 14"/>
          <p:cNvSpPr txBox="1">
            <a:spLocks noChangeArrowheads="1"/>
          </p:cNvSpPr>
          <p:nvPr/>
        </p:nvSpPr>
        <p:spPr bwMode="auto">
          <a:xfrm>
            <a:off x="533400" y="4724400"/>
            <a:ext cx="8077200" cy="1473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80"/>
                </a:solidFill>
              </a:rPr>
              <a:t>PNPI (2007)</a:t>
            </a:r>
            <a:endParaRPr lang="en-US" sz="1800"/>
          </a:p>
          <a:p>
            <a:r>
              <a:rPr lang="en-US" sz="2400" b="1">
                <a:latin typeface="Arial-BoldMT" charset="0"/>
              </a:rPr>
              <a:t>Experimental search for neutron-mirror neutron oscillations using storage of ultracold neutrons.</a:t>
            </a:r>
            <a:endParaRPr lang="en-US" sz="2400">
              <a:latin typeface="ArialMT" charset="0"/>
            </a:endParaRPr>
          </a:p>
          <a:p>
            <a:r>
              <a:rPr lang="en-US" sz="2400">
                <a:solidFill>
                  <a:srgbClr val="2968C4"/>
                </a:solidFill>
                <a:latin typeface="ArialMT" charset="0"/>
              </a:rPr>
              <a:t>A.P. Serebrov</a:t>
            </a:r>
            <a:r>
              <a:rPr lang="en-US" sz="2400" i="1">
                <a:solidFill>
                  <a:srgbClr val="2968C4"/>
                </a:solidFill>
                <a:latin typeface="Arial-ItalicMT" charset="0"/>
              </a:rPr>
              <a:t> et al.</a:t>
            </a:r>
            <a:r>
              <a:rPr lang="en-US" sz="2400" b="1">
                <a:latin typeface="Arial-BoldMT" charset="0"/>
              </a:rPr>
              <a:t>arXiv:0706.3600</a:t>
            </a:r>
            <a:r>
              <a:rPr lang="en-US" sz="2400">
                <a:latin typeface="ArialMT" charset="0"/>
              </a:rPr>
              <a:t> [nucl-ex]</a:t>
            </a:r>
          </a:p>
        </p:txBody>
      </p:sp>
      <p:sp>
        <p:nvSpPr>
          <p:cNvPr id="356367" name="Text Box 15"/>
          <p:cNvSpPr txBox="1">
            <a:spLocks noChangeArrowheads="1"/>
          </p:cNvSpPr>
          <p:nvPr/>
        </p:nvSpPr>
        <p:spPr bwMode="auto">
          <a:xfrm>
            <a:off x="533400" y="2971800"/>
            <a:ext cx="7924800" cy="1473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80"/>
                </a:solidFill>
              </a:rPr>
              <a:t>PSI (2007)</a:t>
            </a:r>
          </a:p>
          <a:p>
            <a:r>
              <a:rPr lang="en-US" sz="2400" b="1">
                <a:latin typeface="Arial-BoldMT" charset="0"/>
              </a:rPr>
              <a:t>A Direct experimental limit on neutron-mirror neutron oscillations.</a:t>
            </a:r>
            <a:endParaRPr lang="en-US" sz="2400">
              <a:latin typeface="ArialMT" charset="0"/>
            </a:endParaRPr>
          </a:p>
          <a:p>
            <a:r>
              <a:rPr lang="en-US" sz="2400">
                <a:solidFill>
                  <a:srgbClr val="2968C4"/>
                </a:solidFill>
                <a:latin typeface="ArialMT" charset="0"/>
              </a:rPr>
              <a:t>G. Ban</a:t>
            </a:r>
            <a:r>
              <a:rPr lang="en-US" sz="2400" i="1">
                <a:solidFill>
                  <a:srgbClr val="2968C4"/>
                </a:solidFill>
                <a:latin typeface="Arial-ItalicMT" charset="0"/>
              </a:rPr>
              <a:t> et al. </a:t>
            </a:r>
            <a:r>
              <a:rPr lang="en-US" sz="2400" b="1">
                <a:latin typeface="Arial-BoldMT" charset="0"/>
              </a:rPr>
              <a:t>arXiv:0705.2336</a:t>
            </a:r>
            <a:r>
              <a:rPr lang="en-US" sz="2400">
                <a:latin typeface="ArialMT" charset="0"/>
              </a:rPr>
              <a:t> [nucl-ex]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934200" cy="7620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Effects from </a:t>
            </a:r>
            <a:r>
              <a:rPr lang="en-US" sz="32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-` </a:t>
            </a:r>
            <a:r>
              <a:rPr lang="en-US" sz="3200" u="sng">
                <a:solidFill>
                  <a:srgbClr val="FF0080"/>
                </a:solidFill>
                <a:latin typeface="Times CY" pitchFamily="-65" charset="-52"/>
              </a:rPr>
              <a:t>kinetic</a:t>
            </a:r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 mixing</a:t>
            </a:r>
          </a:p>
        </p:txBody>
      </p:sp>
      <p:sp>
        <p:nvSpPr>
          <p:cNvPr id="456708" name="Text Box 1028"/>
          <p:cNvSpPr txBox="1">
            <a:spLocks noChangeArrowheads="1"/>
          </p:cNvSpPr>
          <p:nvPr/>
        </p:nvSpPr>
        <p:spPr bwMode="auto">
          <a:xfrm>
            <a:off x="838200" y="990600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400">
                <a:latin typeface="Times" pitchFamily="-65" charset="0"/>
              </a:rPr>
              <a:t> </a:t>
            </a:r>
            <a:endParaRPr lang="en-US">
              <a:latin typeface="Geneva CY" charset="0"/>
            </a:endParaRP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>
                <a:latin typeface="Geneva CY" charset="0"/>
              </a:rPr>
              <a:t> </a:t>
            </a:r>
          </a:p>
        </p:txBody>
      </p:sp>
      <p:sp>
        <p:nvSpPr>
          <p:cNvPr id="456710" name="Rectangle 1030"/>
          <p:cNvSpPr>
            <a:spLocks noChangeArrowheads="1"/>
          </p:cNvSpPr>
          <p:nvPr/>
        </p:nvSpPr>
        <p:spPr bwMode="auto">
          <a:xfrm>
            <a:off x="304800" y="3124200"/>
            <a:ext cx="76962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"/>
              </a:lnSpc>
              <a:buClr>
                <a:srgbClr val="000080"/>
              </a:buClr>
              <a:buFont typeface="Wingdings" pitchFamily="-65" charset="2"/>
              <a:buNone/>
            </a:pPr>
            <a:endParaRPr lang="en-US" sz="2800">
              <a:solidFill>
                <a:schemeClr val="accent2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 </a:t>
            </a:r>
            <a:r>
              <a:rPr lang="en-US" sz="32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-` 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oscillations (if </a:t>
            </a:r>
            <a:r>
              <a:rPr lang="en-US" sz="32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` 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not massless) </a:t>
            </a:r>
            <a:r>
              <a:rPr lang="en-US" sz="2000">
                <a:solidFill>
                  <a:schemeClr val="hlink"/>
                </a:solidFill>
                <a:latin typeface="Times" pitchFamily="-65" charset="0"/>
              </a:rPr>
              <a:t>Okun’82</a:t>
            </a:r>
            <a:endParaRPr lang="en-US" sz="2800">
              <a:solidFill>
                <a:schemeClr val="accent2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 millicharged particles:  q=2</a:t>
            </a:r>
            <a:r>
              <a:rPr lang="en-US" sz="32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e</a:t>
            </a:r>
            <a:r>
              <a:rPr lang="en-US" sz="36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        </a:t>
            </a:r>
            <a:r>
              <a:rPr lang="en-US" sz="2000">
                <a:solidFill>
                  <a:schemeClr val="hlink"/>
                </a:solidFill>
                <a:latin typeface="Times" pitchFamily="-65" charset="0"/>
              </a:rPr>
              <a:t>Holdom’86</a:t>
            </a: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 </a:t>
            </a: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oPs - oPs` oscillations      </a:t>
            </a:r>
            <a:r>
              <a:rPr lang="en-US" sz="2000">
                <a:solidFill>
                  <a:schemeClr val="hlink"/>
                </a:solidFill>
                <a:latin typeface="Times" pitchFamily="-65" charset="0"/>
              </a:rPr>
              <a:t>Glashow’86</a:t>
            </a:r>
            <a:r>
              <a:rPr lang="ru-RU" sz="2000">
                <a:solidFill>
                  <a:schemeClr val="hlink"/>
                </a:solidFill>
                <a:latin typeface="Times" pitchFamily="-65" charset="0"/>
              </a:rPr>
              <a:t>, </a:t>
            </a:r>
            <a:r>
              <a:rPr lang="de-CH" sz="2000">
                <a:solidFill>
                  <a:schemeClr val="hlink"/>
                </a:solidFill>
                <a:latin typeface="Times" pitchFamily="-65" charset="0"/>
              </a:rPr>
              <a:t>Foot,S.G.‘2000</a:t>
            </a:r>
            <a:endParaRPr lang="en-US" sz="2000">
              <a:solidFill>
                <a:schemeClr val="hlink"/>
              </a:solidFill>
              <a:latin typeface="Times" pitchFamily="-65" charset="0"/>
            </a:endParaRPr>
          </a:p>
          <a:p>
            <a:pPr eaLnBrk="1" hangingPunct="1"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800">
                <a:solidFill>
                  <a:schemeClr val="accent2"/>
                </a:solidFill>
                <a:latin typeface="Times" pitchFamily="-65" charset="0"/>
              </a:rPr>
              <a:t>mirror  matter scattering off our matter  </a:t>
            </a:r>
            <a:r>
              <a:rPr lang="en-US" sz="2000">
                <a:solidFill>
                  <a:schemeClr val="hlink"/>
                </a:solidFill>
                <a:latin typeface="Times" pitchFamily="-65" charset="0"/>
              </a:rPr>
              <a:t>Foot’04-08</a:t>
            </a:r>
            <a:endParaRPr lang="en-US" sz="2800">
              <a:solidFill>
                <a:schemeClr val="accent2"/>
              </a:solidFill>
              <a:latin typeface="Times" pitchFamily="-65" charset="0"/>
            </a:endParaRPr>
          </a:p>
        </p:txBody>
      </p:sp>
      <p:sp>
        <p:nvSpPr>
          <p:cNvPr id="456711" name="Freeform 1031"/>
          <p:cNvSpPr>
            <a:spLocks/>
          </p:cNvSpPr>
          <p:nvPr/>
        </p:nvSpPr>
        <p:spPr bwMode="auto">
          <a:xfrm>
            <a:off x="2667000" y="1600200"/>
            <a:ext cx="1460500" cy="2667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80" y="0"/>
              </a:cxn>
              <a:cxn ang="0">
                <a:pos x="112" y="8"/>
              </a:cxn>
              <a:cxn ang="0">
                <a:pos x="120" y="32"/>
              </a:cxn>
              <a:cxn ang="0">
                <a:pos x="192" y="144"/>
              </a:cxn>
              <a:cxn ang="0">
                <a:pos x="248" y="64"/>
              </a:cxn>
              <a:cxn ang="0">
                <a:pos x="280" y="16"/>
              </a:cxn>
              <a:cxn ang="0">
                <a:pos x="320" y="24"/>
              </a:cxn>
              <a:cxn ang="0">
                <a:pos x="352" y="80"/>
              </a:cxn>
              <a:cxn ang="0">
                <a:pos x="440" y="152"/>
              </a:cxn>
              <a:cxn ang="0">
                <a:pos x="480" y="88"/>
              </a:cxn>
              <a:cxn ang="0">
                <a:pos x="496" y="40"/>
              </a:cxn>
              <a:cxn ang="0">
                <a:pos x="544" y="16"/>
              </a:cxn>
              <a:cxn ang="0">
                <a:pos x="640" y="168"/>
              </a:cxn>
              <a:cxn ang="0">
                <a:pos x="688" y="80"/>
              </a:cxn>
              <a:cxn ang="0">
                <a:pos x="704" y="32"/>
              </a:cxn>
              <a:cxn ang="0">
                <a:pos x="728" y="24"/>
              </a:cxn>
              <a:cxn ang="0">
                <a:pos x="808" y="128"/>
              </a:cxn>
              <a:cxn ang="0">
                <a:pos x="816" y="152"/>
              </a:cxn>
              <a:cxn ang="0">
                <a:pos x="864" y="168"/>
              </a:cxn>
              <a:cxn ang="0">
                <a:pos x="920" y="88"/>
              </a:cxn>
            </a:cxnLst>
            <a:rect l="0" t="0" r="r" b="b"/>
            <a:pathLst>
              <a:path w="920" h="168">
                <a:moveTo>
                  <a:pt x="0" y="72"/>
                </a:moveTo>
                <a:cubicBezTo>
                  <a:pt x="29" y="28"/>
                  <a:pt x="32" y="15"/>
                  <a:pt x="80" y="0"/>
                </a:cubicBezTo>
                <a:cubicBezTo>
                  <a:pt x="90" y="2"/>
                  <a:pt x="103" y="1"/>
                  <a:pt x="112" y="8"/>
                </a:cubicBezTo>
                <a:cubicBezTo>
                  <a:pt x="118" y="13"/>
                  <a:pt x="116" y="24"/>
                  <a:pt x="120" y="32"/>
                </a:cubicBezTo>
                <a:cubicBezTo>
                  <a:pt x="142" y="76"/>
                  <a:pt x="149" y="115"/>
                  <a:pt x="192" y="144"/>
                </a:cubicBezTo>
                <a:cubicBezTo>
                  <a:pt x="248" y="125"/>
                  <a:pt x="218" y="108"/>
                  <a:pt x="248" y="64"/>
                </a:cubicBezTo>
                <a:cubicBezTo>
                  <a:pt x="258" y="48"/>
                  <a:pt x="280" y="16"/>
                  <a:pt x="280" y="16"/>
                </a:cubicBezTo>
                <a:cubicBezTo>
                  <a:pt x="293" y="18"/>
                  <a:pt x="308" y="17"/>
                  <a:pt x="320" y="24"/>
                </a:cubicBezTo>
                <a:cubicBezTo>
                  <a:pt x="328" y="28"/>
                  <a:pt x="349" y="75"/>
                  <a:pt x="352" y="80"/>
                </a:cubicBezTo>
                <a:cubicBezTo>
                  <a:pt x="372" y="116"/>
                  <a:pt x="400" y="138"/>
                  <a:pt x="440" y="152"/>
                </a:cubicBezTo>
                <a:cubicBezTo>
                  <a:pt x="478" y="126"/>
                  <a:pt x="460" y="145"/>
                  <a:pt x="480" y="88"/>
                </a:cubicBezTo>
                <a:cubicBezTo>
                  <a:pt x="485" y="72"/>
                  <a:pt x="481" y="49"/>
                  <a:pt x="496" y="40"/>
                </a:cubicBezTo>
                <a:cubicBezTo>
                  <a:pt x="527" y="19"/>
                  <a:pt x="510" y="27"/>
                  <a:pt x="544" y="16"/>
                </a:cubicBezTo>
                <a:cubicBezTo>
                  <a:pt x="577" y="66"/>
                  <a:pt x="587" y="133"/>
                  <a:pt x="640" y="168"/>
                </a:cubicBezTo>
                <a:cubicBezTo>
                  <a:pt x="673" y="145"/>
                  <a:pt x="675" y="116"/>
                  <a:pt x="688" y="80"/>
                </a:cubicBezTo>
                <a:cubicBezTo>
                  <a:pt x="693" y="64"/>
                  <a:pt x="688" y="37"/>
                  <a:pt x="704" y="32"/>
                </a:cubicBezTo>
                <a:cubicBezTo>
                  <a:pt x="712" y="29"/>
                  <a:pt x="720" y="26"/>
                  <a:pt x="728" y="24"/>
                </a:cubicBezTo>
                <a:cubicBezTo>
                  <a:pt x="770" y="52"/>
                  <a:pt x="765" y="99"/>
                  <a:pt x="808" y="128"/>
                </a:cubicBezTo>
                <a:cubicBezTo>
                  <a:pt x="810" y="136"/>
                  <a:pt x="809" y="147"/>
                  <a:pt x="816" y="152"/>
                </a:cubicBezTo>
                <a:cubicBezTo>
                  <a:pt x="829" y="161"/>
                  <a:pt x="864" y="168"/>
                  <a:pt x="864" y="168"/>
                </a:cubicBezTo>
                <a:cubicBezTo>
                  <a:pt x="881" y="142"/>
                  <a:pt x="897" y="110"/>
                  <a:pt x="920" y="88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712" name="Freeform 1032"/>
          <p:cNvSpPr>
            <a:spLocks/>
          </p:cNvSpPr>
          <p:nvPr/>
        </p:nvSpPr>
        <p:spPr bwMode="auto">
          <a:xfrm>
            <a:off x="1219200" y="1574800"/>
            <a:ext cx="1460500" cy="2667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80" y="0"/>
              </a:cxn>
              <a:cxn ang="0">
                <a:pos x="112" y="8"/>
              </a:cxn>
              <a:cxn ang="0">
                <a:pos x="120" y="32"/>
              </a:cxn>
              <a:cxn ang="0">
                <a:pos x="192" y="144"/>
              </a:cxn>
              <a:cxn ang="0">
                <a:pos x="248" y="64"/>
              </a:cxn>
              <a:cxn ang="0">
                <a:pos x="280" y="16"/>
              </a:cxn>
              <a:cxn ang="0">
                <a:pos x="320" y="24"/>
              </a:cxn>
              <a:cxn ang="0">
                <a:pos x="352" y="80"/>
              </a:cxn>
              <a:cxn ang="0">
                <a:pos x="440" y="152"/>
              </a:cxn>
              <a:cxn ang="0">
                <a:pos x="480" y="88"/>
              </a:cxn>
              <a:cxn ang="0">
                <a:pos x="496" y="40"/>
              </a:cxn>
              <a:cxn ang="0">
                <a:pos x="544" y="16"/>
              </a:cxn>
              <a:cxn ang="0">
                <a:pos x="640" y="168"/>
              </a:cxn>
              <a:cxn ang="0">
                <a:pos x="688" y="80"/>
              </a:cxn>
              <a:cxn ang="0">
                <a:pos x="704" y="32"/>
              </a:cxn>
              <a:cxn ang="0">
                <a:pos x="728" y="24"/>
              </a:cxn>
              <a:cxn ang="0">
                <a:pos x="808" y="128"/>
              </a:cxn>
              <a:cxn ang="0">
                <a:pos x="816" y="152"/>
              </a:cxn>
              <a:cxn ang="0">
                <a:pos x="864" y="168"/>
              </a:cxn>
              <a:cxn ang="0">
                <a:pos x="920" y="88"/>
              </a:cxn>
            </a:cxnLst>
            <a:rect l="0" t="0" r="r" b="b"/>
            <a:pathLst>
              <a:path w="920" h="168">
                <a:moveTo>
                  <a:pt x="0" y="72"/>
                </a:moveTo>
                <a:cubicBezTo>
                  <a:pt x="29" y="28"/>
                  <a:pt x="32" y="15"/>
                  <a:pt x="80" y="0"/>
                </a:cubicBezTo>
                <a:cubicBezTo>
                  <a:pt x="90" y="2"/>
                  <a:pt x="103" y="1"/>
                  <a:pt x="112" y="8"/>
                </a:cubicBezTo>
                <a:cubicBezTo>
                  <a:pt x="118" y="13"/>
                  <a:pt x="116" y="24"/>
                  <a:pt x="120" y="32"/>
                </a:cubicBezTo>
                <a:cubicBezTo>
                  <a:pt x="142" y="76"/>
                  <a:pt x="149" y="115"/>
                  <a:pt x="192" y="144"/>
                </a:cubicBezTo>
                <a:cubicBezTo>
                  <a:pt x="248" y="125"/>
                  <a:pt x="218" y="108"/>
                  <a:pt x="248" y="64"/>
                </a:cubicBezTo>
                <a:cubicBezTo>
                  <a:pt x="258" y="48"/>
                  <a:pt x="280" y="16"/>
                  <a:pt x="280" y="16"/>
                </a:cubicBezTo>
                <a:cubicBezTo>
                  <a:pt x="293" y="18"/>
                  <a:pt x="308" y="17"/>
                  <a:pt x="320" y="24"/>
                </a:cubicBezTo>
                <a:cubicBezTo>
                  <a:pt x="328" y="28"/>
                  <a:pt x="349" y="75"/>
                  <a:pt x="352" y="80"/>
                </a:cubicBezTo>
                <a:cubicBezTo>
                  <a:pt x="372" y="116"/>
                  <a:pt x="400" y="138"/>
                  <a:pt x="440" y="152"/>
                </a:cubicBezTo>
                <a:cubicBezTo>
                  <a:pt x="478" y="126"/>
                  <a:pt x="460" y="145"/>
                  <a:pt x="480" y="88"/>
                </a:cubicBezTo>
                <a:cubicBezTo>
                  <a:pt x="485" y="72"/>
                  <a:pt x="481" y="49"/>
                  <a:pt x="496" y="40"/>
                </a:cubicBezTo>
                <a:cubicBezTo>
                  <a:pt x="527" y="19"/>
                  <a:pt x="510" y="27"/>
                  <a:pt x="544" y="16"/>
                </a:cubicBezTo>
                <a:cubicBezTo>
                  <a:pt x="577" y="66"/>
                  <a:pt x="587" y="133"/>
                  <a:pt x="640" y="168"/>
                </a:cubicBezTo>
                <a:cubicBezTo>
                  <a:pt x="673" y="145"/>
                  <a:pt x="675" y="116"/>
                  <a:pt x="688" y="80"/>
                </a:cubicBezTo>
                <a:cubicBezTo>
                  <a:pt x="693" y="64"/>
                  <a:pt x="688" y="37"/>
                  <a:pt x="704" y="32"/>
                </a:cubicBezTo>
                <a:cubicBezTo>
                  <a:pt x="712" y="29"/>
                  <a:pt x="720" y="26"/>
                  <a:pt x="728" y="24"/>
                </a:cubicBezTo>
                <a:cubicBezTo>
                  <a:pt x="770" y="52"/>
                  <a:pt x="765" y="99"/>
                  <a:pt x="808" y="128"/>
                </a:cubicBezTo>
                <a:cubicBezTo>
                  <a:pt x="810" y="136"/>
                  <a:pt x="809" y="147"/>
                  <a:pt x="816" y="152"/>
                </a:cubicBezTo>
                <a:cubicBezTo>
                  <a:pt x="829" y="161"/>
                  <a:pt x="864" y="168"/>
                  <a:pt x="864" y="168"/>
                </a:cubicBezTo>
                <a:cubicBezTo>
                  <a:pt x="881" y="142"/>
                  <a:pt x="897" y="110"/>
                  <a:pt x="920" y="88"/>
                </a:cubicBezTo>
              </a:path>
            </a:pathLst>
          </a:custGeom>
          <a:noFill/>
          <a:ln w="28575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719" name="Rectangle 1039"/>
          <p:cNvSpPr>
            <a:spLocks noChangeArrowheads="1"/>
          </p:cNvSpPr>
          <p:nvPr/>
        </p:nvSpPr>
        <p:spPr bwMode="auto">
          <a:xfrm>
            <a:off x="1981200" y="1905000"/>
            <a:ext cx="350838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</a:t>
            </a:r>
          </a:p>
        </p:txBody>
      </p:sp>
      <p:sp>
        <p:nvSpPr>
          <p:cNvPr id="456720" name="Rectangle 1040"/>
          <p:cNvSpPr>
            <a:spLocks noChangeArrowheads="1"/>
          </p:cNvSpPr>
          <p:nvPr/>
        </p:nvSpPr>
        <p:spPr bwMode="auto">
          <a:xfrm>
            <a:off x="3124200" y="1828800"/>
            <a:ext cx="485775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`</a:t>
            </a:r>
          </a:p>
        </p:txBody>
      </p:sp>
      <p:sp>
        <p:nvSpPr>
          <p:cNvPr id="456723" name="Rectangle 1043"/>
          <p:cNvSpPr>
            <a:spLocks noChangeArrowheads="1"/>
          </p:cNvSpPr>
          <p:nvPr/>
        </p:nvSpPr>
        <p:spPr bwMode="auto">
          <a:xfrm>
            <a:off x="1981200" y="990600"/>
            <a:ext cx="14906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</a:t>
            </a:r>
            <a:r>
              <a:rPr lang="en-US" sz="2800" i="1">
                <a:solidFill>
                  <a:srgbClr val="FF0080"/>
                </a:solidFill>
                <a:latin typeface="Geneva CY" charset="0"/>
              </a:rPr>
              <a:t>F</a:t>
            </a:r>
            <a:r>
              <a:rPr lang="en-US" sz="2800" i="1" baseline="300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 </a:t>
            </a:r>
            <a:r>
              <a:rPr lang="en-US" sz="2800" i="1">
                <a:solidFill>
                  <a:srgbClr val="FF0080"/>
                </a:solidFill>
                <a:latin typeface="Geneva CY" charset="0"/>
              </a:rPr>
              <a:t>F`</a:t>
            </a:r>
            <a:r>
              <a:rPr lang="en-US" sz="2800" i="1" baseline="-250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</a:t>
            </a:r>
            <a:endParaRPr lang="en-US" sz="2800" i="1" baseline="-25000">
              <a:solidFill>
                <a:schemeClr val="accent2"/>
              </a:solidFill>
              <a:latin typeface="Geneva CY" charset="0"/>
              <a:sym typeface="Symbol" pitchFamily="-65" charset="2"/>
            </a:endParaRPr>
          </a:p>
        </p:txBody>
      </p:sp>
      <p:sp>
        <p:nvSpPr>
          <p:cNvPr id="456724" name="Line 1044"/>
          <p:cNvSpPr>
            <a:spLocks noChangeShapeType="1"/>
          </p:cNvSpPr>
          <p:nvPr/>
        </p:nvSpPr>
        <p:spPr bwMode="auto">
          <a:xfrm>
            <a:off x="762000" y="838200"/>
            <a:ext cx="457200" cy="8382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725" name="Line 1045"/>
          <p:cNvSpPr>
            <a:spLocks noChangeShapeType="1"/>
          </p:cNvSpPr>
          <p:nvPr/>
        </p:nvSpPr>
        <p:spPr bwMode="auto">
          <a:xfrm flipH="1">
            <a:off x="685800" y="1676400"/>
            <a:ext cx="533400" cy="914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726" name="Line 1046"/>
          <p:cNvSpPr>
            <a:spLocks noChangeShapeType="1"/>
          </p:cNvSpPr>
          <p:nvPr/>
        </p:nvSpPr>
        <p:spPr bwMode="auto">
          <a:xfrm flipH="1">
            <a:off x="4114800" y="990600"/>
            <a:ext cx="457200" cy="762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727" name="Line 1047"/>
          <p:cNvSpPr>
            <a:spLocks noChangeShapeType="1"/>
          </p:cNvSpPr>
          <p:nvPr/>
        </p:nvSpPr>
        <p:spPr bwMode="auto">
          <a:xfrm>
            <a:off x="4038600" y="1828800"/>
            <a:ext cx="533400" cy="838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728" name="Line 1048"/>
          <p:cNvSpPr>
            <a:spLocks noChangeShapeType="1"/>
          </p:cNvSpPr>
          <p:nvPr/>
        </p:nvSpPr>
        <p:spPr bwMode="auto">
          <a:xfrm>
            <a:off x="2590800" y="16002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729" name="Line 1049"/>
          <p:cNvSpPr>
            <a:spLocks noChangeShapeType="1"/>
          </p:cNvSpPr>
          <p:nvPr/>
        </p:nvSpPr>
        <p:spPr bwMode="auto">
          <a:xfrm flipV="1">
            <a:off x="2514600" y="16764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Geneva CY" charset="0"/>
            </a:endParaRP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91400" cy="609600"/>
          </a:xfrm>
        </p:spPr>
        <p:txBody>
          <a:bodyPr/>
          <a:lstStyle/>
          <a:p>
            <a:r>
              <a:rPr lang="en-US" sz="2800" i="1">
                <a:solidFill>
                  <a:srgbClr val="FF0080"/>
                </a:solidFill>
                <a:sym typeface="Symbol" pitchFamily="-65" charset="2"/>
              </a:rPr>
              <a:t>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DAMA/LIBRA effect</a:t>
            </a:r>
            <a:r>
              <a:rPr lang="en-US" i="1">
                <a:solidFill>
                  <a:srgbClr val="FF0080"/>
                </a:solidFill>
              </a:rPr>
              <a:t> </a:t>
            </a:r>
          </a:p>
        </p:txBody>
      </p:sp>
      <p:sp>
        <p:nvSpPr>
          <p:cNvPr id="462852" name="Text Box 4"/>
          <p:cNvSpPr txBox="1">
            <a:spLocks noChangeArrowheads="1"/>
          </p:cNvSpPr>
          <p:nvPr/>
        </p:nvSpPr>
        <p:spPr bwMode="auto">
          <a:xfrm>
            <a:off x="838200" y="990600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400">
                <a:latin typeface="Times" pitchFamily="-65" charset="0"/>
              </a:rPr>
              <a:t> </a:t>
            </a:r>
            <a:endParaRPr lang="en-US">
              <a:latin typeface="Geneva CY" charset="0"/>
            </a:endParaRP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>
                <a:latin typeface="Geneva CY" charset="0"/>
              </a:rPr>
              <a:t> </a:t>
            </a:r>
          </a:p>
        </p:txBody>
      </p:sp>
      <p:pic>
        <p:nvPicPr>
          <p:cNvPr id="462861" name="Picture 13" descr="dama.jpg  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838200"/>
            <a:ext cx="4794250" cy="5486400"/>
          </a:xfrm>
          <a:prstGeom prst="rect">
            <a:avLst/>
          </a:prstGeom>
          <a:noFill/>
        </p:spPr>
      </p:pic>
      <p:sp>
        <p:nvSpPr>
          <p:cNvPr id="462862" name="Rectangle 14"/>
          <p:cNvSpPr>
            <a:spLocks noChangeArrowheads="1"/>
          </p:cNvSpPr>
          <p:nvPr/>
        </p:nvSpPr>
        <p:spPr bwMode="auto">
          <a:xfrm>
            <a:off x="228600" y="5410200"/>
            <a:ext cx="4156075" cy="9159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hlink"/>
                </a:solidFill>
                <a:latin typeface="Lucida Grande" pitchFamily="-65" charset="0"/>
              </a:rPr>
              <a:t>R. Bernabei et al.</a:t>
            </a:r>
          </a:p>
          <a:p>
            <a:r>
              <a:rPr lang="en-US" sz="1800">
                <a:solidFill>
                  <a:schemeClr val="hlink"/>
                </a:solidFill>
                <a:latin typeface="Lucida Grande" pitchFamily="-65" charset="0"/>
              </a:rPr>
              <a:t>Eur.Phys.J.C56:333-355,2008.</a:t>
            </a:r>
          </a:p>
          <a:p>
            <a:r>
              <a:rPr lang="en-US" sz="1800">
                <a:solidFill>
                  <a:schemeClr val="hlink"/>
                </a:solidFill>
                <a:latin typeface="Lucida Grande" pitchFamily="-65" charset="0"/>
              </a:rPr>
              <a:t>e-Print: arXiv:0804.2741 [astro-ph]</a:t>
            </a:r>
            <a:endParaRPr lang="en-US" sz="1800">
              <a:solidFill>
                <a:srgbClr val="000000"/>
              </a:solidFill>
              <a:latin typeface="Lucida Grande" pitchFamily="-65" charset="0"/>
            </a:endParaRPr>
          </a:p>
        </p:txBody>
      </p:sp>
      <p:sp>
        <p:nvSpPr>
          <p:cNvPr id="462863" name="Rectangle 15"/>
          <p:cNvSpPr>
            <a:spLocks noChangeArrowheads="1"/>
          </p:cNvSpPr>
          <p:nvPr/>
        </p:nvSpPr>
        <p:spPr bwMode="auto">
          <a:xfrm>
            <a:off x="4038600" y="533400"/>
            <a:ext cx="4530725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Geneva CY" charset="0"/>
                <a:sym typeface="Symbol" pitchFamily="-65" charset="2"/>
              </a:rPr>
              <a:t>Dark matter signal annual modulation?</a:t>
            </a:r>
            <a:endParaRPr lang="en-US" sz="2000">
              <a:solidFill>
                <a:srgbClr val="FF0080"/>
              </a:solidFill>
              <a:latin typeface="Geneva CY" charset="0"/>
              <a:sym typeface="Symbol" pitchFamily="-65" charset="2"/>
            </a:endParaRPr>
          </a:p>
        </p:txBody>
      </p:sp>
      <p:sp>
        <p:nvSpPr>
          <p:cNvPr id="462865" name="Rectangle 17"/>
          <p:cNvSpPr>
            <a:spLocks noChangeArrowheads="1"/>
          </p:cNvSpPr>
          <p:nvPr/>
        </p:nvSpPr>
        <p:spPr bwMode="auto">
          <a:xfrm>
            <a:off x="-68263" y="838200"/>
            <a:ext cx="4378326" cy="4503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"/>
              </a:lnSpc>
            </a:pPr>
            <a:endParaRPr lang="en-US" sz="2000">
              <a:solidFill>
                <a:srgbClr val="FF0080"/>
              </a:solidFill>
              <a:latin typeface="Geneva CY" charset="0"/>
              <a:sym typeface="Symbol" pitchFamily="-65" charset="2"/>
            </a:endParaRPr>
          </a:p>
          <a:p>
            <a:pPr algn="ctr"/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~250 kg NaI(Tl),</a:t>
            </a:r>
          </a:p>
          <a:p>
            <a:pPr algn="ctr"/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 0.53 ton x y</a:t>
            </a:r>
          </a:p>
          <a:p>
            <a:pPr algn="ctr"/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Signal in 2-6 keV region</a:t>
            </a:r>
          </a:p>
          <a:p>
            <a:pPr algn="ctr"/>
            <a:endParaRPr lang="en-US" sz="2400">
              <a:solidFill>
                <a:srgbClr val="FF0080"/>
              </a:solidFill>
              <a:latin typeface="Times" pitchFamily="-65" charset="0"/>
              <a:sym typeface="Symbol" pitchFamily="-65" charset="2"/>
            </a:endParaRPr>
          </a:p>
          <a:p>
            <a:pPr algn="ctr"/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S=Acos(2π(t-t</a:t>
            </a:r>
            <a:r>
              <a:rPr lang="en-US" sz="2400" baseline="-25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0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)/T)</a:t>
            </a:r>
          </a:p>
          <a:p>
            <a:pPr algn="ctr"/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   A=(0.013+-0.0016) cpd/kg/keV</a:t>
            </a:r>
            <a:endParaRPr lang="en-US" sz="2400">
              <a:solidFill>
                <a:schemeClr val="accent2"/>
              </a:solidFill>
              <a:latin typeface="Times" pitchFamily="-65" charset="0"/>
              <a:sym typeface="Symbol" pitchFamily="-65" charset="2"/>
            </a:endParaRPr>
          </a:p>
          <a:p>
            <a:pPr algn="ctr"/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significance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8 sigma</a:t>
            </a:r>
          </a:p>
          <a:p>
            <a:pPr algn="ctr"/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T/y=0.998+-.003</a:t>
            </a:r>
          </a:p>
          <a:p>
            <a:pPr algn="ctr"/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t</a:t>
            </a:r>
            <a:r>
              <a:rPr lang="en-US" sz="2400" baseline="-25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0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/day=144+-8</a:t>
            </a:r>
          </a:p>
          <a:p>
            <a:pPr algn="ctr"/>
            <a:endParaRPr lang="en-US" sz="2400">
              <a:solidFill>
                <a:srgbClr val="FF0080"/>
              </a:solidFill>
              <a:latin typeface="Times" pitchFamily="-65" charset="0"/>
              <a:sym typeface="Symbol" pitchFamily="-65" charset="2"/>
            </a:endParaRPr>
          </a:p>
          <a:p>
            <a:pPr algn="ctr"/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If Dark matter: </a:t>
            </a:r>
          </a:p>
          <a:p>
            <a:pPr algn="ctr"/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T/y=1.0, t</a:t>
            </a:r>
            <a:r>
              <a:rPr lang="en-US" sz="2400" baseline="-25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0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/day=152.5</a:t>
            </a:r>
          </a:p>
        </p:txBody>
      </p:sp>
      <p:sp>
        <p:nvSpPr>
          <p:cNvPr id="462866" name="Rectangle 18"/>
          <p:cNvSpPr>
            <a:spLocks noChangeArrowheads="1"/>
          </p:cNvSpPr>
          <p:nvPr/>
        </p:nvSpPr>
        <p:spPr bwMode="auto">
          <a:xfrm>
            <a:off x="4035425" y="1176338"/>
            <a:ext cx="1841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Geneva C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Geneva CY" charset="0"/>
            </a:endParaRP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153400" cy="6096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DAMA/LIBRA</a:t>
            </a:r>
            <a:r>
              <a:rPr lang="en-US">
                <a:solidFill>
                  <a:srgbClr val="FF0080"/>
                </a:solidFill>
                <a:latin typeface="Times" pitchFamily="-65" charset="0"/>
              </a:rPr>
              <a:t>: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Mirror Dark Matter  scattering?</a:t>
            </a:r>
            <a:endParaRPr lang="en-US" sz="2800">
              <a:solidFill>
                <a:srgbClr val="FF0080"/>
              </a:solidFill>
              <a:sym typeface="Symbol" pitchFamily="-65" charset="2"/>
            </a:endParaRPr>
          </a:p>
        </p:txBody>
      </p:sp>
      <p:sp>
        <p:nvSpPr>
          <p:cNvPr id="463876" name="Text Box 4"/>
          <p:cNvSpPr txBox="1">
            <a:spLocks noChangeArrowheads="1"/>
          </p:cNvSpPr>
          <p:nvPr/>
        </p:nvSpPr>
        <p:spPr bwMode="auto">
          <a:xfrm>
            <a:off x="838200" y="990600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400">
                <a:latin typeface="Times" pitchFamily="-65" charset="0"/>
              </a:rPr>
              <a:t> </a:t>
            </a:r>
            <a:endParaRPr lang="en-US">
              <a:latin typeface="Geneva CY" charset="0"/>
            </a:endParaRP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>
                <a:latin typeface="Geneva CY" charset="0"/>
              </a:rPr>
              <a:t> </a:t>
            </a:r>
          </a:p>
        </p:txBody>
      </p:sp>
      <p:sp>
        <p:nvSpPr>
          <p:cNvPr id="463877" name="Rectangle 5"/>
          <p:cNvSpPr>
            <a:spLocks noChangeArrowheads="1"/>
          </p:cNvSpPr>
          <p:nvPr/>
        </p:nvSpPr>
        <p:spPr bwMode="auto">
          <a:xfrm>
            <a:off x="1219200" y="1447800"/>
            <a:ext cx="2514600" cy="1295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/>
        </p:nvSpPr>
        <p:spPr bwMode="auto">
          <a:xfrm>
            <a:off x="914400" y="1066800"/>
            <a:ext cx="16764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/>
        </p:nvSpPr>
        <p:spPr bwMode="auto">
          <a:xfrm flipV="1">
            <a:off x="2590800" y="1295400"/>
            <a:ext cx="16764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80" name="Freeform 8"/>
          <p:cNvSpPr>
            <a:spLocks/>
          </p:cNvSpPr>
          <p:nvPr/>
        </p:nvSpPr>
        <p:spPr bwMode="auto">
          <a:xfrm>
            <a:off x="2590800" y="2114550"/>
            <a:ext cx="285750" cy="24447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52" y="100"/>
              </a:cxn>
              <a:cxn ang="0">
                <a:pos x="160" y="92"/>
              </a:cxn>
              <a:cxn ang="0">
                <a:pos x="72" y="124"/>
              </a:cxn>
              <a:cxn ang="0">
                <a:pos x="24" y="84"/>
              </a:cxn>
              <a:cxn ang="0">
                <a:pos x="16" y="116"/>
              </a:cxn>
            </a:cxnLst>
            <a:rect l="0" t="0" r="r" b="b"/>
            <a:pathLst>
              <a:path w="180" h="154">
                <a:moveTo>
                  <a:pt x="0" y="20"/>
                </a:moveTo>
                <a:cubicBezTo>
                  <a:pt x="107" y="31"/>
                  <a:pt x="171" y="0"/>
                  <a:pt x="152" y="100"/>
                </a:cubicBezTo>
                <a:cubicBezTo>
                  <a:pt x="70" y="83"/>
                  <a:pt x="136" y="84"/>
                  <a:pt x="160" y="92"/>
                </a:cubicBezTo>
                <a:cubicBezTo>
                  <a:pt x="180" y="154"/>
                  <a:pt x="106" y="128"/>
                  <a:pt x="72" y="124"/>
                </a:cubicBezTo>
                <a:cubicBezTo>
                  <a:pt x="46" y="85"/>
                  <a:pt x="66" y="69"/>
                  <a:pt x="24" y="84"/>
                </a:cubicBezTo>
                <a:cubicBezTo>
                  <a:pt x="15" y="110"/>
                  <a:pt x="16" y="99"/>
                  <a:pt x="16" y="116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81" name="Text Box 9"/>
          <p:cNvSpPr txBox="1">
            <a:spLocks noChangeArrowheads="1"/>
          </p:cNvSpPr>
          <p:nvPr/>
        </p:nvSpPr>
        <p:spPr bwMode="auto">
          <a:xfrm>
            <a:off x="457200" y="762000"/>
            <a:ext cx="7048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  <a:latin typeface="Geneva CY" charset="0"/>
              </a:rPr>
              <a:t>A`, Z`</a:t>
            </a:r>
            <a:endParaRPr lang="en-US">
              <a:latin typeface="Geneva CY" charset="0"/>
            </a:endParaRPr>
          </a:p>
        </p:txBody>
      </p:sp>
      <p:sp>
        <p:nvSpPr>
          <p:cNvPr id="463882" name="Text Box 10"/>
          <p:cNvSpPr txBox="1">
            <a:spLocks noChangeArrowheads="1"/>
          </p:cNvSpPr>
          <p:nvPr/>
        </p:nvSpPr>
        <p:spPr bwMode="auto">
          <a:xfrm>
            <a:off x="3810000" y="990600"/>
            <a:ext cx="7048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  <a:latin typeface="Geneva CY" charset="0"/>
              </a:rPr>
              <a:t>A`, Z`</a:t>
            </a:r>
            <a:endParaRPr lang="en-US">
              <a:latin typeface="Geneva CY" charset="0"/>
            </a:endParaRPr>
          </a:p>
        </p:txBody>
      </p:sp>
      <p:sp>
        <p:nvSpPr>
          <p:cNvPr id="463883" name="Rectangle 11"/>
          <p:cNvSpPr>
            <a:spLocks noChangeArrowheads="1"/>
          </p:cNvSpPr>
          <p:nvPr/>
        </p:nvSpPr>
        <p:spPr bwMode="auto">
          <a:xfrm>
            <a:off x="1295400" y="762000"/>
            <a:ext cx="2640013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DAMA/LIBRA NaI(Tl) </a:t>
            </a:r>
          </a:p>
        </p:txBody>
      </p:sp>
      <p:sp>
        <p:nvSpPr>
          <p:cNvPr id="463886" name="Rectangle 14"/>
          <p:cNvSpPr>
            <a:spLocks noChangeArrowheads="1"/>
          </p:cNvSpPr>
          <p:nvPr/>
        </p:nvSpPr>
        <p:spPr bwMode="auto">
          <a:xfrm>
            <a:off x="5486400" y="5486400"/>
            <a:ext cx="328295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"/>
              </a:lnSpc>
            </a:pPr>
            <a:endParaRPr lang="en-US" sz="2000">
              <a:solidFill>
                <a:srgbClr val="FF0080"/>
              </a:solidFill>
              <a:latin typeface="Geneva CY" charset="0"/>
              <a:sym typeface="Symbol" pitchFamily="-65" charset="2"/>
            </a:endParaRPr>
          </a:p>
          <a:p>
            <a:r>
              <a:rPr lang="en-US" sz="1800">
                <a:solidFill>
                  <a:schemeClr val="hlink"/>
                </a:solidFill>
                <a:latin typeface="Geneva CY" charset="0"/>
                <a:sym typeface="Symbol" pitchFamily="-65" charset="2"/>
              </a:rPr>
              <a:t>R. Foot, PRD 78(2008)043529</a:t>
            </a:r>
            <a:endParaRPr lang="en-US" sz="2000">
              <a:solidFill>
                <a:srgbClr val="FF0080"/>
              </a:solidFill>
              <a:latin typeface="Geneva CY" charset="0"/>
              <a:sym typeface="Symbol" pitchFamily="-65" charset="2"/>
            </a:endParaRPr>
          </a:p>
        </p:txBody>
      </p:sp>
      <p:sp>
        <p:nvSpPr>
          <p:cNvPr id="463887" name="Text Box 15"/>
          <p:cNvSpPr txBox="1">
            <a:spLocks noChangeArrowheads="1"/>
          </p:cNvSpPr>
          <p:nvPr/>
        </p:nvSpPr>
        <p:spPr bwMode="auto">
          <a:xfrm>
            <a:off x="1828800" y="2362200"/>
            <a:ext cx="1979613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80"/>
                </a:solidFill>
                <a:latin typeface="Geneva CY" charset="0"/>
              </a:rPr>
              <a:t>E</a:t>
            </a:r>
            <a:r>
              <a:rPr lang="en-US" sz="1800" baseline="-25000">
                <a:solidFill>
                  <a:srgbClr val="FF0080"/>
                </a:solidFill>
                <a:latin typeface="Geneva CY" charset="0"/>
              </a:rPr>
              <a:t>R </a:t>
            </a:r>
            <a:r>
              <a:rPr lang="en-US" sz="18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-recoil energy </a:t>
            </a:r>
            <a:r>
              <a:rPr lang="en-US" sz="1800" baseline="-25000">
                <a:solidFill>
                  <a:srgbClr val="FF0080"/>
                </a:solidFill>
                <a:latin typeface="Geneva CY" charset="0"/>
              </a:rPr>
              <a:t> </a:t>
            </a:r>
          </a:p>
        </p:txBody>
      </p:sp>
      <p:sp>
        <p:nvSpPr>
          <p:cNvPr id="463888" name="Rectangle 16"/>
          <p:cNvSpPr>
            <a:spLocks noChangeArrowheads="1"/>
          </p:cNvSpPr>
          <p:nvPr/>
        </p:nvSpPr>
        <p:spPr bwMode="auto">
          <a:xfrm>
            <a:off x="5029200" y="1219200"/>
            <a:ext cx="4114800" cy="1552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If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mirror matter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is identified 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with the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nonbaryonic DM -</a:t>
            </a:r>
          </a:p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mirror atoms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could be a large component of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galactic DM halo</a:t>
            </a:r>
            <a:endParaRPr lang="en-US" sz="2400">
              <a:solidFill>
                <a:schemeClr val="accent2"/>
              </a:solidFill>
              <a:latin typeface="Times" pitchFamily="-65" charset="0"/>
            </a:endParaRPr>
          </a:p>
        </p:txBody>
      </p:sp>
      <p:sp>
        <p:nvSpPr>
          <p:cNvPr id="463889" name="Text Box 17"/>
          <p:cNvSpPr txBox="1">
            <a:spLocks noChangeArrowheads="1"/>
          </p:cNvSpPr>
          <p:nvPr/>
        </p:nvSpPr>
        <p:spPr bwMode="auto">
          <a:xfrm>
            <a:off x="6019800" y="4114800"/>
            <a:ext cx="24447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Prediction: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~ 10</a:t>
            </a:r>
            <a:r>
              <a:rPr lang="en-US" sz="2400" baseline="30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-9</a:t>
            </a:r>
            <a:endParaRPr lang="en-US" sz="3600">
              <a:solidFill>
                <a:srgbClr val="FF0080"/>
              </a:solidFill>
              <a:latin typeface="Times" pitchFamily="-65" charset="0"/>
              <a:sym typeface="Symbol" pitchFamily="-65" charset="2"/>
            </a:endParaRPr>
          </a:p>
        </p:txBody>
      </p:sp>
      <p:sp>
        <p:nvSpPr>
          <p:cNvPr id="463890" name="Rectangle 18"/>
          <p:cNvSpPr>
            <a:spLocks noChangeArrowheads="1"/>
          </p:cNvSpPr>
          <p:nvPr/>
        </p:nvSpPr>
        <p:spPr bwMode="auto">
          <a:xfrm>
            <a:off x="2895600" y="2057400"/>
            <a:ext cx="56832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  <a:latin typeface="Geneva CY" charset="0"/>
              </a:rPr>
              <a:t>A, Z</a:t>
            </a:r>
          </a:p>
        </p:txBody>
      </p:sp>
      <p:sp>
        <p:nvSpPr>
          <p:cNvPr id="463891" name="Rectangle 19"/>
          <p:cNvSpPr>
            <a:spLocks noChangeArrowheads="1"/>
          </p:cNvSpPr>
          <p:nvPr/>
        </p:nvSpPr>
        <p:spPr bwMode="auto">
          <a:xfrm>
            <a:off x="5791200" y="4038600"/>
            <a:ext cx="2971800" cy="609600"/>
          </a:xfrm>
          <a:prstGeom prst="rect">
            <a:avLst/>
          </a:prstGeom>
          <a:solidFill>
            <a:schemeClr val="accent1">
              <a:alpha val="12000"/>
            </a:schemeClr>
          </a:solidFill>
          <a:ln w="34925">
            <a:solidFill>
              <a:srgbClr val="FF0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6" name="Rectangle 24"/>
          <p:cNvSpPr>
            <a:spLocks noChangeArrowheads="1"/>
          </p:cNvSpPr>
          <p:nvPr/>
        </p:nvSpPr>
        <p:spPr bwMode="auto">
          <a:xfrm>
            <a:off x="228600" y="3048000"/>
            <a:ext cx="6400800" cy="30210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Counting rate due to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-`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interaction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:</a:t>
            </a: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pPr>
              <a:lnSpc>
                <a:spcPct val="130000"/>
              </a:lnSpc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dR/dE</a:t>
            </a:r>
            <a:r>
              <a:rPr lang="en-US" sz="2400" baseline="-25000">
                <a:solidFill>
                  <a:srgbClr val="FF0080"/>
                </a:solidFill>
                <a:latin typeface="Times" pitchFamily="-65" charset="0"/>
              </a:rPr>
              <a:t>R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~ 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</a:t>
            </a:r>
            <a:r>
              <a:rPr lang="en-US" sz="2400" baseline="30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2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n`/(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vE</a:t>
            </a:r>
            <a:r>
              <a:rPr lang="en-US" sz="2400" baseline="-25000">
                <a:solidFill>
                  <a:srgbClr val="FF0080"/>
                </a:solidFill>
                <a:latin typeface="Times" pitchFamily="-65" charset="0"/>
              </a:rPr>
              <a:t>R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)</a:t>
            </a:r>
            <a:r>
              <a:rPr lang="en-US" sz="2400" baseline="30000">
                <a:solidFill>
                  <a:srgbClr val="FF0080"/>
                </a:solidFill>
                <a:latin typeface="Times" pitchFamily="-65" charset="0"/>
              </a:rPr>
              <a:t>2</a:t>
            </a: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v -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Earth velocity around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   the Sun is modulated</a:t>
            </a:r>
          </a:p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170 km/s &lt;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v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&lt; 270 km/s</a:t>
            </a: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n` -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halo number density for</a:t>
            </a:r>
            <a:endParaRPr lang="en-US" sz="2400">
              <a:solidFill>
                <a:srgbClr val="FF0080"/>
              </a:solidFill>
              <a:latin typeface="Times" pitchFamily="-65" charset="0"/>
            </a:endParaRPr>
          </a:p>
          <a:p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A` =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H`, He`, O`, etc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.</a:t>
            </a:r>
          </a:p>
        </p:txBody>
      </p:sp>
      <p:sp>
        <p:nvSpPr>
          <p:cNvPr id="463897" name="AutoShape 25"/>
          <p:cNvSpPr>
            <a:spLocks noChangeArrowheads="1"/>
          </p:cNvSpPr>
          <p:nvPr/>
        </p:nvSpPr>
        <p:spPr bwMode="auto">
          <a:xfrm>
            <a:off x="4114800" y="4191000"/>
            <a:ext cx="1143000" cy="3810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8" name="AutoShape 26"/>
          <p:cNvSpPr>
            <a:spLocks noChangeArrowheads="1"/>
          </p:cNvSpPr>
          <p:nvPr/>
        </p:nvSpPr>
        <p:spPr bwMode="auto">
          <a:xfrm rot="-10800000">
            <a:off x="3886200" y="1905000"/>
            <a:ext cx="1143000" cy="3810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ext Box 2"/>
          <p:cNvSpPr txBox="1">
            <a:spLocks noChangeArrowheads="1"/>
          </p:cNvSpPr>
          <p:nvPr/>
        </p:nvSpPr>
        <p:spPr bwMode="auto">
          <a:xfrm>
            <a:off x="228600" y="838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Geneva CY" charset="0"/>
            </a:endParaRP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153400" cy="609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" pitchFamily="-65" charset="0"/>
              </a:rPr>
              <a:t>Mixing strength  </a:t>
            </a:r>
            <a:r>
              <a:rPr lang="en-US" sz="32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~ 10</a:t>
            </a:r>
            <a:r>
              <a:rPr lang="en-US" sz="3200" baseline="30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-9</a:t>
            </a:r>
            <a:endParaRPr lang="en-US" sz="2800">
              <a:solidFill>
                <a:srgbClr val="FF0080"/>
              </a:solidFill>
              <a:sym typeface="Symbol" pitchFamily="-65" charset="2"/>
            </a:endParaRPr>
          </a:p>
        </p:txBody>
      </p:sp>
      <p:sp>
        <p:nvSpPr>
          <p:cNvPr id="518148" name="Text Box 4"/>
          <p:cNvSpPr txBox="1">
            <a:spLocks noChangeArrowheads="1"/>
          </p:cNvSpPr>
          <p:nvPr/>
        </p:nvSpPr>
        <p:spPr bwMode="auto">
          <a:xfrm>
            <a:off x="838200" y="990600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400">
                <a:latin typeface="Times" pitchFamily="-65" charset="0"/>
              </a:rPr>
              <a:t> </a:t>
            </a:r>
            <a:endParaRPr lang="en-US">
              <a:latin typeface="Geneva CY" charset="0"/>
            </a:endParaRP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>
                <a:latin typeface="Geneva CY" charset="0"/>
              </a:rPr>
              <a:t> </a:t>
            </a:r>
          </a:p>
        </p:txBody>
      </p:sp>
      <p:sp>
        <p:nvSpPr>
          <p:cNvPr id="518163" name="Rectangle 19"/>
          <p:cNvSpPr>
            <a:spLocks noChangeArrowheads="1"/>
          </p:cNvSpPr>
          <p:nvPr/>
        </p:nvSpPr>
        <p:spPr bwMode="auto">
          <a:xfrm>
            <a:off x="762000" y="914400"/>
            <a:ext cx="8077200" cy="3086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Consistent with BBN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&lt;3 10</a:t>
            </a:r>
            <a:r>
              <a:rPr lang="en-US" sz="2400" baseline="30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-8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and all experimental limits</a:t>
            </a:r>
          </a:p>
          <a:p>
            <a:pPr>
              <a:buClr>
                <a:schemeClr val="hlink"/>
              </a:buClr>
              <a:buFont typeface="Wingdings" pitchFamily="-65" charset="2"/>
              <a:buNone/>
            </a:pPr>
            <a:endParaRPr lang="en-US" sz="2400">
              <a:solidFill>
                <a:schemeClr val="accent2"/>
              </a:solidFill>
              <a:latin typeface="Times" pitchFamily="-65" charset="0"/>
            </a:endParaRPr>
          </a:p>
          <a:p>
            <a:pPr>
              <a:lnSpc>
                <a:spcPct val="60000"/>
              </a:lnSpc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Consistent with null results of</a:t>
            </a:r>
          </a:p>
          <a:p>
            <a:pPr>
              <a:buFontTx/>
              <a:buChar char="-"/>
            </a:pPr>
            <a:r>
              <a:rPr lang="en-US" sz="2400">
                <a:solidFill>
                  <a:schemeClr val="hlink"/>
                </a:solidFill>
                <a:latin typeface="Times" pitchFamily="-65" charset="0"/>
              </a:rPr>
              <a:t>CDMS/Ge</a:t>
            </a:r>
          </a:p>
          <a:p>
            <a:pPr>
              <a:buFontTx/>
              <a:buChar char="-"/>
            </a:pPr>
            <a:r>
              <a:rPr lang="en-US" sz="2400">
                <a:solidFill>
                  <a:schemeClr val="hlink"/>
                </a:solidFill>
                <a:latin typeface="Times" pitchFamily="-65" charset="0"/>
              </a:rPr>
              <a:t>CDMS/Si</a:t>
            </a:r>
          </a:p>
          <a:p>
            <a:pPr>
              <a:buFontTx/>
              <a:buChar char="-"/>
            </a:pPr>
            <a:r>
              <a:rPr lang="en-US" sz="2400">
                <a:solidFill>
                  <a:schemeClr val="hlink"/>
                </a:solidFill>
                <a:latin typeface="Times" pitchFamily="-65" charset="0"/>
              </a:rPr>
              <a:t>XENON10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  due to lower  DAMA energy threshold  and lighter target</a:t>
            </a:r>
          </a:p>
          <a:p>
            <a:endParaRPr lang="en-US" sz="2400">
              <a:solidFill>
                <a:schemeClr val="accent2"/>
              </a:solidFill>
              <a:latin typeface="Times" pitchFamily="-65" charset="0"/>
            </a:endParaRPr>
          </a:p>
          <a:p>
            <a:pPr>
              <a:lnSpc>
                <a:spcPct val="60000"/>
              </a:lnSpc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 Other WIMP interpretations : are  they disfavoured ?</a:t>
            </a:r>
          </a:p>
        </p:txBody>
      </p:sp>
      <p:sp>
        <p:nvSpPr>
          <p:cNvPr id="518165" name="Rectangle 21"/>
          <p:cNvSpPr>
            <a:spLocks noChangeArrowheads="1"/>
          </p:cNvSpPr>
          <p:nvPr/>
        </p:nvSpPr>
        <p:spPr bwMode="auto">
          <a:xfrm>
            <a:off x="381000" y="4419600"/>
            <a:ext cx="8534400" cy="1552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How to check DAMA/LIBRA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Mirror DM interpretation?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-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Directly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: Massive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~ 1 ton, 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low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Z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detector with a  low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~ 1 keV 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recoil energy threshold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- very challenging task.</a:t>
            </a:r>
          </a:p>
          <a:p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-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Indirectly</a:t>
            </a:r>
            <a:r>
              <a:rPr lang="en-US" sz="2400">
                <a:solidFill>
                  <a:schemeClr val="accent2"/>
                </a:solidFill>
                <a:latin typeface="Times" pitchFamily="-65" charset="0"/>
                <a:sym typeface="Symbol" pitchFamily="-65" charset="2"/>
              </a:rPr>
              <a:t>: oPs-oPs` oscilaltions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</a:t>
            </a:r>
          </a:p>
        </p:txBody>
      </p:sp>
      <p:sp>
        <p:nvSpPr>
          <p:cNvPr id="518166" name="Rectangle 22"/>
          <p:cNvSpPr>
            <a:spLocks noChangeArrowheads="1"/>
          </p:cNvSpPr>
          <p:nvPr/>
        </p:nvSpPr>
        <p:spPr bwMode="auto">
          <a:xfrm>
            <a:off x="304800" y="4343400"/>
            <a:ext cx="8686800" cy="1676400"/>
          </a:xfrm>
          <a:prstGeom prst="rect">
            <a:avLst/>
          </a:prstGeom>
          <a:noFill/>
          <a:ln w="28575">
            <a:solidFill>
              <a:srgbClr val="FF0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Line 2"/>
          <p:cNvSpPr>
            <a:spLocks noChangeShapeType="1"/>
          </p:cNvSpPr>
          <p:nvPr/>
        </p:nvSpPr>
        <p:spPr bwMode="auto">
          <a:xfrm>
            <a:off x="2057400" y="5410200"/>
            <a:ext cx="1447800" cy="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381000" y="990600"/>
            <a:ext cx="1447800" cy="685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44" name="Rectangle 4"/>
          <p:cNvSpPr>
            <a:spLocks noChangeArrowheads="1"/>
          </p:cNvSpPr>
          <p:nvPr/>
        </p:nvSpPr>
        <p:spPr bwMode="auto">
          <a:xfrm>
            <a:off x="1660525" y="2292350"/>
            <a:ext cx="1841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endParaRPr lang="en-US" sz="1800">
              <a:solidFill>
                <a:srgbClr val="1A17D6"/>
              </a:solidFill>
              <a:latin typeface="Geneva CY" charset="0"/>
            </a:endParaRPr>
          </a:p>
        </p:txBody>
      </p:sp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1828800" y="1524000"/>
            <a:ext cx="3962400" cy="3429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5715000" cy="7620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Orthopositronium oscillations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394247" name="Text Box 7"/>
          <p:cNvSpPr txBox="1">
            <a:spLocks noChangeArrowheads="1"/>
          </p:cNvSpPr>
          <p:nvPr/>
        </p:nvSpPr>
        <p:spPr bwMode="auto">
          <a:xfrm>
            <a:off x="2057400" y="1524000"/>
            <a:ext cx="1676400" cy="46384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chemeClr val="hlink"/>
              </a:buClr>
              <a:buSzPct val="125000"/>
              <a:buFont typeface="Wingdings" pitchFamily="-65" charset="2"/>
              <a:buNone/>
            </a:pPr>
            <a:r>
              <a:rPr lang="en-US" sz="2000">
                <a:solidFill>
                  <a:srgbClr val="000080"/>
                </a:solidFill>
                <a:latin typeface="Geneva CY" charset="0"/>
              </a:rPr>
              <a:t> </a:t>
            </a:r>
            <a:r>
              <a:rPr lang="en-US" sz="2400" i="1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</a:t>
            </a:r>
            <a:r>
              <a:rPr lang="en-US" sz="2400" i="1">
                <a:solidFill>
                  <a:srgbClr val="FF0080"/>
                </a:solidFill>
                <a:latin typeface="Geneva CY" charset="0"/>
              </a:rPr>
              <a:t>F</a:t>
            </a:r>
            <a:r>
              <a:rPr lang="en-US" sz="2400" i="1" baseline="300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 </a:t>
            </a:r>
            <a:r>
              <a:rPr lang="en-US" sz="2400" i="1">
                <a:solidFill>
                  <a:srgbClr val="FF0080"/>
                </a:solidFill>
                <a:latin typeface="Geneva CY" charset="0"/>
              </a:rPr>
              <a:t>F`</a:t>
            </a:r>
            <a:r>
              <a:rPr lang="en-US" sz="2400" i="1" baseline="-250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</a:t>
            </a:r>
            <a:endParaRPr lang="en-US" sz="2400" b="1" i="1" baseline="-25000">
              <a:solidFill>
                <a:srgbClr val="FF0080"/>
              </a:solidFill>
              <a:latin typeface="Geneva CY" charset="0"/>
              <a:sym typeface="Symbol" pitchFamily="-65" charset="2"/>
            </a:endParaRPr>
          </a:p>
        </p:txBody>
      </p:sp>
      <p:sp>
        <p:nvSpPr>
          <p:cNvPr id="394248" name="Oval 8"/>
          <p:cNvSpPr>
            <a:spLocks noChangeArrowheads="1"/>
          </p:cNvSpPr>
          <p:nvPr/>
        </p:nvSpPr>
        <p:spPr bwMode="auto">
          <a:xfrm>
            <a:off x="609600" y="1752600"/>
            <a:ext cx="457200" cy="1371600"/>
          </a:xfrm>
          <a:prstGeom prst="ellipse">
            <a:avLst/>
          </a:prstGeom>
          <a:solidFill>
            <a:srgbClr val="FF00FF"/>
          </a:solidFill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49" name="Oval 9"/>
          <p:cNvSpPr>
            <a:spLocks noChangeArrowheads="1"/>
          </p:cNvSpPr>
          <p:nvPr/>
        </p:nvSpPr>
        <p:spPr bwMode="auto">
          <a:xfrm>
            <a:off x="4114800" y="1676400"/>
            <a:ext cx="533400" cy="1371600"/>
          </a:xfrm>
          <a:prstGeom prst="ellipse">
            <a:avLst/>
          </a:prstGeom>
          <a:solidFill>
            <a:srgbClr val="00FFFF"/>
          </a:solidFill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0" name="Line 10"/>
          <p:cNvSpPr>
            <a:spLocks noChangeShapeType="1"/>
          </p:cNvSpPr>
          <p:nvPr/>
        </p:nvSpPr>
        <p:spPr bwMode="auto">
          <a:xfrm>
            <a:off x="838200" y="1752600"/>
            <a:ext cx="1143000" cy="533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1" name="Line 11"/>
          <p:cNvSpPr>
            <a:spLocks noChangeShapeType="1"/>
          </p:cNvSpPr>
          <p:nvPr/>
        </p:nvSpPr>
        <p:spPr bwMode="auto">
          <a:xfrm flipV="1">
            <a:off x="838200" y="2286000"/>
            <a:ext cx="1143000" cy="838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2" name="Freeform 12"/>
          <p:cNvSpPr>
            <a:spLocks/>
          </p:cNvSpPr>
          <p:nvPr/>
        </p:nvSpPr>
        <p:spPr bwMode="auto">
          <a:xfrm>
            <a:off x="1981200" y="2120900"/>
            <a:ext cx="685800" cy="254000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48" y="8"/>
              </a:cxn>
              <a:cxn ang="0">
                <a:pos x="96" y="152"/>
              </a:cxn>
              <a:cxn ang="0">
                <a:pos x="192" y="8"/>
              </a:cxn>
              <a:cxn ang="0">
                <a:pos x="240" y="152"/>
              </a:cxn>
              <a:cxn ang="0">
                <a:pos x="336" y="8"/>
              </a:cxn>
              <a:cxn ang="0">
                <a:pos x="384" y="152"/>
              </a:cxn>
              <a:cxn ang="0">
                <a:pos x="432" y="56"/>
              </a:cxn>
            </a:cxnLst>
            <a:rect l="0" t="0" r="r" b="b"/>
            <a:pathLst>
              <a:path w="432" h="160">
                <a:moveTo>
                  <a:pt x="0" y="104"/>
                </a:moveTo>
                <a:cubicBezTo>
                  <a:pt x="16" y="52"/>
                  <a:pt x="32" y="0"/>
                  <a:pt x="48" y="8"/>
                </a:cubicBezTo>
                <a:cubicBezTo>
                  <a:pt x="64" y="16"/>
                  <a:pt x="72" y="152"/>
                  <a:pt x="96" y="152"/>
                </a:cubicBezTo>
                <a:cubicBezTo>
                  <a:pt x="120" y="152"/>
                  <a:pt x="168" y="8"/>
                  <a:pt x="192" y="8"/>
                </a:cubicBezTo>
                <a:cubicBezTo>
                  <a:pt x="216" y="8"/>
                  <a:pt x="216" y="152"/>
                  <a:pt x="240" y="152"/>
                </a:cubicBezTo>
                <a:cubicBezTo>
                  <a:pt x="264" y="152"/>
                  <a:pt x="312" y="8"/>
                  <a:pt x="336" y="8"/>
                </a:cubicBezTo>
                <a:cubicBezTo>
                  <a:pt x="360" y="8"/>
                  <a:pt x="368" y="144"/>
                  <a:pt x="384" y="152"/>
                </a:cubicBezTo>
                <a:cubicBezTo>
                  <a:pt x="400" y="160"/>
                  <a:pt x="424" y="72"/>
                  <a:pt x="432" y="56"/>
                </a:cubicBezTo>
              </a:path>
            </a:pathLst>
          </a:custGeom>
          <a:noFill/>
          <a:ln w="28575" cap="flat" cmpd="sng">
            <a:solidFill>
              <a:srgbClr val="000080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3" name="Line 13"/>
          <p:cNvSpPr>
            <a:spLocks noChangeShapeType="1"/>
          </p:cNvSpPr>
          <p:nvPr/>
        </p:nvSpPr>
        <p:spPr bwMode="auto">
          <a:xfrm>
            <a:off x="2590800" y="2133600"/>
            <a:ext cx="152400" cy="152400"/>
          </a:xfrm>
          <a:prstGeom prst="line">
            <a:avLst/>
          </a:prstGeom>
          <a:noFill/>
          <a:ln w="28575">
            <a:solidFill>
              <a:srgbClr val="FF008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4" name="Line 14"/>
          <p:cNvSpPr>
            <a:spLocks noChangeShapeType="1"/>
          </p:cNvSpPr>
          <p:nvPr/>
        </p:nvSpPr>
        <p:spPr bwMode="auto">
          <a:xfrm flipH="1">
            <a:off x="2590800" y="2133600"/>
            <a:ext cx="152400" cy="152400"/>
          </a:xfrm>
          <a:prstGeom prst="line">
            <a:avLst/>
          </a:prstGeom>
          <a:noFill/>
          <a:ln w="28575">
            <a:solidFill>
              <a:srgbClr val="FF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5" name="Freeform 15"/>
          <p:cNvSpPr>
            <a:spLocks/>
          </p:cNvSpPr>
          <p:nvPr/>
        </p:nvSpPr>
        <p:spPr bwMode="auto">
          <a:xfrm>
            <a:off x="2667000" y="2057400"/>
            <a:ext cx="685800" cy="254000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48" y="8"/>
              </a:cxn>
              <a:cxn ang="0">
                <a:pos x="96" y="152"/>
              </a:cxn>
              <a:cxn ang="0">
                <a:pos x="192" y="8"/>
              </a:cxn>
              <a:cxn ang="0">
                <a:pos x="240" y="152"/>
              </a:cxn>
              <a:cxn ang="0">
                <a:pos x="336" y="8"/>
              </a:cxn>
              <a:cxn ang="0">
                <a:pos x="384" y="152"/>
              </a:cxn>
              <a:cxn ang="0">
                <a:pos x="432" y="56"/>
              </a:cxn>
            </a:cxnLst>
            <a:rect l="0" t="0" r="r" b="b"/>
            <a:pathLst>
              <a:path w="432" h="160">
                <a:moveTo>
                  <a:pt x="0" y="104"/>
                </a:moveTo>
                <a:cubicBezTo>
                  <a:pt x="16" y="52"/>
                  <a:pt x="32" y="0"/>
                  <a:pt x="48" y="8"/>
                </a:cubicBezTo>
                <a:cubicBezTo>
                  <a:pt x="64" y="16"/>
                  <a:pt x="72" y="152"/>
                  <a:pt x="96" y="152"/>
                </a:cubicBezTo>
                <a:cubicBezTo>
                  <a:pt x="120" y="152"/>
                  <a:pt x="168" y="8"/>
                  <a:pt x="192" y="8"/>
                </a:cubicBezTo>
                <a:cubicBezTo>
                  <a:pt x="216" y="8"/>
                  <a:pt x="216" y="152"/>
                  <a:pt x="240" y="152"/>
                </a:cubicBezTo>
                <a:cubicBezTo>
                  <a:pt x="264" y="152"/>
                  <a:pt x="312" y="8"/>
                  <a:pt x="336" y="8"/>
                </a:cubicBezTo>
                <a:cubicBezTo>
                  <a:pt x="360" y="8"/>
                  <a:pt x="368" y="144"/>
                  <a:pt x="384" y="152"/>
                </a:cubicBezTo>
                <a:cubicBezTo>
                  <a:pt x="400" y="160"/>
                  <a:pt x="424" y="72"/>
                  <a:pt x="432" y="56"/>
                </a:cubicBezTo>
              </a:path>
            </a:pathLst>
          </a:custGeom>
          <a:noFill/>
          <a:ln w="28575" cap="flat" cmpd="sng">
            <a:solidFill>
              <a:srgbClr val="00FFFF"/>
            </a:solidFill>
            <a:prstDash val="solid"/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6" name="Line 16"/>
          <p:cNvSpPr>
            <a:spLocks noChangeShapeType="1"/>
          </p:cNvSpPr>
          <p:nvPr/>
        </p:nvSpPr>
        <p:spPr bwMode="auto">
          <a:xfrm flipV="1">
            <a:off x="3352800" y="1676400"/>
            <a:ext cx="990600" cy="4572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7" name="Line 17"/>
          <p:cNvSpPr>
            <a:spLocks noChangeShapeType="1"/>
          </p:cNvSpPr>
          <p:nvPr/>
        </p:nvSpPr>
        <p:spPr bwMode="auto">
          <a:xfrm>
            <a:off x="3352800" y="2133600"/>
            <a:ext cx="990600" cy="914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58" name="Text Box 18"/>
          <p:cNvSpPr txBox="1">
            <a:spLocks noChangeArrowheads="1"/>
          </p:cNvSpPr>
          <p:nvPr/>
        </p:nvSpPr>
        <p:spPr bwMode="auto">
          <a:xfrm>
            <a:off x="671513" y="3200400"/>
            <a:ext cx="5746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8000FF"/>
                </a:solidFill>
                <a:latin typeface="Geneva CY" charset="0"/>
              </a:rPr>
              <a:t>oPs</a:t>
            </a:r>
            <a:endParaRPr lang="en-US" sz="1800">
              <a:latin typeface="Geneva CY" charset="0"/>
            </a:endParaRPr>
          </a:p>
        </p:txBody>
      </p:sp>
      <p:sp>
        <p:nvSpPr>
          <p:cNvPr id="394259" name="Text Box 19"/>
          <p:cNvSpPr txBox="1">
            <a:spLocks noChangeArrowheads="1"/>
          </p:cNvSpPr>
          <p:nvPr/>
        </p:nvSpPr>
        <p:spPr bwMode="auto">
          <a:xfrm>
            <a:off x="1371600" y="2667000"/>
            <a:ext cx="4413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80"/>
                </a:solidFill>
                <a:latin typeface="Geneva CY" charset="0"/>
              </a:rPr>
              <a:t>e+</a:t>
            </a:r>
            <a:endParaRPr lang="en-US" sz="1800">
              <a:latin typeface="Geneva CY" charset="0"/>
            </a:endParaRPr>
          </a:p>
        </p:txBody>
      </p:sp>
      <p:sp>
        <p:nvSpPr>
          <p:cNvPr id="394260" name="Rectangle 20"/>
          <p:cNvSpPr>
            <a:spLocks noChangeArrowheads="1"/>
          </p:cNvSpPr>
          <p:nvPr/>
        </p:nvSpPr>
        <p:spPr bwMode="auto">
          <a:xfrm>
            <a:off x="1371600" y="1752600"/>
            <a:ext cx="3841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80"/>
                </a:solidFill>
                <a:latin typeface="Geneva CY" charset="0"/>
              </a:rPr>
              <a:t>e-</a:t>
            </a:r>
          </a:p>
        </p:txBody>
      </p:sp>
      <p:sp>
        <p:nvSpPr>
          <p:cNvPr id="394261" name="Text Box 21"/>
          <p:cNvSpPr txBox="1">
            <a:spLocks noChangeArrowheads="1"/>
          </p:cNvSpPr>
          <p:nvPr/>
        </p:nvSpPr>
        <p:spPr bwMode="auto">
          <a:xfrm>
            <a:off x="2209800" y="2209800"/>
            <a:ext cx="327025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8000FF"/>
                </a:solidFill>
                <a:latin typeface="Geneva CY" charset="0"/>
                <a:sym typeface="Symbol" pitchFamily="-65" charset="2"/>
              </a:rPr>
              <a:t></a:t>
            </a:r>
            <a:endParaRPr lang="en-US" sz="1800">
              <a:latin typeface="Geneva CY" charset="0"/>
            </a:endParaRPr>
          </a:p>
        </p:txBody>
      </p:sp>
      <p:sp>
        <p:nvSpPr>
          <p:cNvPr id="394262" name="Rectangle 22"/>
          <p:cNvSpPr>
            <a:spLocks noChangeArrowheads="1"/>
          </p:cNvSpPr>
          <p:nvPr/>
        </p:nvSpPr>
        <p:spPr bwMode="auto">
          <a:xfrm>
            <a:off x="3505200" y="1676400"/>
            <a:ext cx="4349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C3F4"/>
                </a:solidFill>
                <a:latin typeface="Geneva CY" charset="0"/>
              </a:rPr>
              <a:t>e’-</a:t>
            </a:r>
          </a:p>
        </p:txBody>
      </p:sp>
      <p:sp>
        <p:nvSpPr>
          <p:cNvPr id="394263" name="Text Box 23"/>
          <p:cNvSpPr txBox="1">
            <a:spLocks noChangeArrowheads="1"/>
          </p:cNvSpPr>
          <p:nvPr/>
        </p:nvSpPr>
        <p:spPr bwMode="auto">
          <a:xfrm>
            <a:off x="3429000" y="2514600"/>
            <a:ext cx="4921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C3F4"/>
                </a:solidFill>
                <a:latin typeface="Geneva CY" charset="0"/>
              </a:rPr>
              <a:t>e’+</a:t>
            </a:r>
            <a:endParaRPr lang="en-US" sz="1800">
              <a:latin typeface="Geneva CY" charset="0"/>
            </a:endParaRPr>
          </a:p>
        </p:txBody>
      </p:sp>
      <p:sp>
        <p:nvSpPr>
          <p:cNvPr id="394264" name="Text Box 24"/>
          <p:cNvSpPr txBox="1">
            <a:spLocks noChangeArrowheads="1"/>
          </p:cNvSpPr>
          <p:nvPr/>
        </p:nvSpPr>
        <p:spPr bwMode="auto">
          <a:xfrm>
            <a:off x="2895600" y="2133600"/>
            <a:ext cx="446088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C3F4"/>
                </a:solidFill>
                <a:latin typeface="Geneva CY" charset="0"/>
                <a:sym typeface="Symbol" pitchFamily="-65" charset="2"/>
              </a:rPr>
              <a:t>`</a:t>
            </a:r>
            <a:endParaRPr lang="en-US" sz="1800">
              <a:latin typeface="Geneva CY" charset="0"/>
            </a:endParaRPr>
          </a:p>
        </p:txBody>
      </p:sp>
      <p:sp>
        <p:nvSpPr>
          <p:cNvPr id="394265" name="Text Box 25"/>
          <p:cNvSpPr txBox="1">
            <a:spLocks noChangeArrowheads="1"/>
          </p:cNvSpPr>
          <p:nvPr/>
        </p:nvSpPr>
        <p:spPr bwMode="auto">
          <a:xfrm>
            <a:off x="4191000" y="3200400"/>
            <a:ext cx="6858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C3F4"/>
                </a:solidFill>
                <a:latin typeface="Geneva CY" charset="0"/>
              </a:rPr>
              <a:t>oPs`</a:t>
            </a:r>
            <a:endParaRPr lang="en-US" sz="1800">
              <a:latin typeface="Geneva CY" charset="0"/>
            </a:endParaRPr>
          </a:p>
        </p:txBody>
      </p:sp>
      <p:sp>
        <p:nvSpPr>
          <p:cNvPr id="394266" name="Line 26"/>
          <p:cNvSpPr>
            <a:spLocks noChangeShapeType="1"/>
          </p:cNvSpPr>
          <p:nvPr/>
        </p:nvSpPr>
        <p:spPr bwMode="auto">
          <a:xfrm>
            <a:off x="5410200" y="2514600"/>
            <a:ext cx="1295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67" name="Line 27"/>
          <p:cNvSpPr>
            <a:spLocks noChangeShapeType="1"/>
          </p:cNvSpPr>
          <p:nvPr/>
        </p:nvSpPr>
        <p:spPr bwMode="auto">
          <a:xfrm flipV="1">
            <a:off x="6705600" y="2133600"/>
            <a:ext cx="457200" cy="3810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68" name="Line 28"/>
          <p:cNvSpPr>
            <a:spLocks noChangeShapeType="1"/>
          </p:cNvSpPr>
          <p:nvPr/>
        </p:nvSpPr>
        <p:spPr bwMode="auto">
          <a:xfrm>
            <a:off x="7162800" y="2133600"/>
            <a:ext cx="11430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69" name="Line 29"/>
          <p:cNvSpPr>
            <a:spLocks noChangeShapeType="1"/>
          </p:cNvSpPr>
          <p:nvPr/>
        </p:nvSpPr>
        <p:spPr bwMode="auto">
          <a:xfrm>
            <a:off x="6705600" y="2514600"/>
            <a:ext cx="457200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70" name="Line 30"/>
          <p:cNvSpPr>
            <a:spLocks noChangeShapeType="1"/>
          </p:cNvSpPr>
          <p:nvPr/>
        </p:nvSpPr>
        <p:spPr bwMode="auto">
          <a:xfrm>
            <a:off x="7162800" y="2819400"/>
            <a:ext cx="11430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71" name="Text Box 31"/>
          <p:cNvSpPr txBox="1">
            <a:spLocks noChangeArrowheads="1"/>
          </p:cNvSpPr>
          <p:nvPr/>
        </p:nvSpPr>
        <p:spPr bwMode="auto">
          <a:xfrm>
            <a:off x="7467600" y="2819400"/>
            <a:ext cx="7620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408000"/>
                </a:solidFill>
                <a:latin typeface="Geneva CY" charset="0"/>
              </a:rPr>
              <a:t>oPs-</a:t>
            </a:r>
            <a:endParaRPr lang="en-US" sz="1800">
              <a:latin typeface="Geneva CY" charset="0"/>
            </a:endParaRPr>
          </a:p>
        </p:txBody>
      </p:sp>
      <p:sp>
        <p:nvSpPr>
          <p:cNvPr id="394272" name="Text Box 32"/>
          <p:cNvSpPr txBox="1">
            <a:spLocks noChangeArrowheads="1"/>
          </p:cNvSpPr>
          <p:nvPr/>
        </p:nvSpPr>
        <p:spPr bwMode="auto">
          <a:xfrm>
            <a:off x="7467600" y="1752600"/>
            <a:ext cx="7620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408000"/>
                </a:solidFill>
                <a:latin typeface="Geneva CY" charset="0"/>
              </a:rPr>
              <a:t>oPs+</a:t>
            </a:r>
            <a:endParaRPr lang="en-US" sz="1800">
              <a:latin typeface="Geneva CY" charset="0"/>
            </a:endParaRPr>
          </a:p>
        </p:txBody>
      </p:sp>
      <p:sp>
        <p:nvSpPr>
          <p:cNvPr id="394273" name="Text Box 33"/>
          <p:cNvSpPr txBox="1">
            <a:spLocks noChangeArrowheads="1"/>
          </p:cNvSpPr>
          <p:nvPr/>
        </p:nvSpPr>
        <p:spPr bwMode="auto">
          <a:xfrm>
            <a:off x="5638800" y="2057400"/>
            <a:ext cx="5746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8000FF"/>
                </a:solidFill>
                <a:latin typeface="Geneva CY" charset="0"/>
              </a:rPr>
              <a:t>oPs</a:t>
            </a:r>
            <a:endParaRPr lang="en-US" sz="1800">
              <a:latin typeface="Geneva CY" charset="0"/>
            </a:endParaRPr>
          </a:p>
        </p:txBody>
      </p:sp>
      <p:sp>
        <p:nvSpPr>
          <p:cNvPr id="394274" name="Text Box 34"/>
          <p:cNvSpPr txBox="1">
            <a:spLocks noChangeArrowheads="1"/>
          </p:cNvSpPr>
          <p:nvPr/>
        </p:nvSpPr>
        <p:spPr bwMode="auto">
          <a:xfrm>
            <a:off x="5638800" y="2590800"/>
            <a:ext cx="6858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C3F4"/>
                </a:solidFill>
                <a:latin typeface="Geneva CY" charset="0"/>
              </a:rPr>
              <a:t>oPs`</a:t>
            </a:r>
            <a:endParaRPr lang="en-US" sz="1800">
              <a:latin typeface="Geneva CY" charset="0"/>
            </a:endParaRPr>
          </a:p>
        </p:txBody>
      </p:sp>
      <p:sp>
        <p:nvSpPr>
          <p:cNvPr id="394275" name="Text Box 35"/>
          <p:cNvSpPr txBox="1">
            <a:spLocks noChangeArrowheads="1"/>
          </p:cNvSpPr>
          <p:nvPr/>
        </p:nvSpPr>
        <p:spPr bwMode="auto">
          <a:xfrm>
            <a:off x="0" y="3810000"/>
            <a:ext cx="9144000" cy="1917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chemeClr val="hlink"/>
              </a:buClr>
              <a:buSzPct val="125000"/>
              <a:buFont typeface="Wingdings" pitchFamily="-65" charset="2"/>
              <a:buChar char="v"/>
            </a:pP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 new mass eigenstates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: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oPs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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 = (oPs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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oPs`)/√2</a:t>
            </a: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chemeClr val="hlink"/>
              </a:buClr>
              <a:buSzPct val="125000"/>
              <a:buFont typeface="Wingdings" pitchFamily="-65" charset="2"/>
              <a:buChar char="v"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chemeClr val="hlink"/>
              </a:buClr>
              <a:buSzPct val="125000"/>
              <a:buFont typeface="Wingdings" pitchFamily="-65" charset="2"/>
              <a:buChar char="v"/>
            </a:pP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 energy splitting: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∆E=2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f,  f=8.4x10</a:t>
            </a:r>
            <a:r>
              <a:rPr lang="en-US" sz="2400" baseline="300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4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MHz from oPs-pPs splitting</a:t>
            </a:r>
          </a:p>
          <a:p>
            <a:pPr>
              <a:buClr>
                <a:schemeClr val="hlink"/>
              </a:buClr>
              <a:buSzPct val="125000"/>
              <a:buFont typeface="Wingdings" pitchFamily="-65" charset="2"/>
              <a:buChar char="v"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chemeClr val="hlink"/>
              </a:buClr>
              <a:buSzPct val="125000"/>
              <a:buFont typeface="Wingdings" pitchFamily="-65" charset="2"/>
              <a:buChar char="v"/>
            </a:pPr>
            <a:r>
              <a:rPr lang="en-US" sz="2400">
                <a:solidFill>
                  <a:schemeClr val="accent2"/>
                </a:solidFill>
                <a:latin typeface="Times" pitchFamily="-65" charset="0"/>
              </a:rPr>
              <a:t>  oscillation probability: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P(oPs-oPs`)(t)=sin</a:t>
            </a:r>
            <a:r>
              <a:rPr lang="en-US" sz="2400" baseline="30000">
                <a:solidFill>
                  <a:srgbClr val="FF0080"/>
                </a:solidFill>
                <a:latin typeface="Times" pitchFamily="-65" charset="0"/>
              </a:rPr>
              <a:t>2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(2π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ft)</a:t>
            </a:r>
          </a:p>
        </p:txBody>
      </p:sp>
      <p:sp>
        <p:nvSpPr>
          <p:cNvPr id="394276" name="Line 36"/>
          <p:cNvSpPr>
            <a:spLocks noChangeShapeType="1"/>
          </p:cNvSpPr>
          <p:nvPr/>
        </p:nvSpPr>
        <p:spPr bwMode="auto">
          <a:xfrm>
            <a:off x="7772400" y="2133600"/>
            <a:ext cx="0" cy="685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4277" name="Rectangle 37"/>
          <p:cNvSpPr>
            <a:spLocks noChangeArrowheads="1"/>
          </p:cNvSpPr>
          <p:nvPr/>
        </p:nvSpPr>
        <p:spPr bwMode="auto">
          <a:xfrm>
            <a:off x="7848600" y="2209800"/>
            <a:ext cx="976313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80"/>
                </a:solidFill>
                <a:latin typeface="Geneva CY" charset="0"/>
              </a:rPr>
              <a:t>∆E=2</a:t>
            </a:r>
            <a:r>
              <a:rPr lang="en-US" sz="2000">
                <a:solidFill>
                  <a:srgbClr val="FF0080"/>
                </a:solidFill>
                <a:latin typeface="Geneva CY" charset="0"/>
                <a:sym typeface="Symbol" pitchFamily="-65" charset="2"/>
              </a:rPr>
              <a:t>f</a:t>
            </a:r>
          </a:p>
        </p:txBody>
      </p:sp>
      <p:sp>
        <p:nvSpPr>
          <p:cNvPr id="394278" name="Rectangle 38"/>
          <p:cNvSpPr>
            <a:spLocks noChangeArrowheads="1"/>
          </p:cNvSpPr>
          <p:nvPr/>
        </p:nvSpPr>
        <p:spPr bwMode="auto">
          <a:xfrm>
            <a:off x="4267200" y="914400"/>
            <a:ext cx="41910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-65" charset="2"/>
              <a:buNone/>
            </a:pPr>
            <a:r>
              <a:rPr lang="en-US" sz="2000">
                <a:solidFill>
                  <a:schemeClr val="hlink"/>
                </a:solidFill>
                <a:latin typeface="Times" pitchFamily="-65" charset="0"/>
              </a:rPr>
              <a:t> Glashow ‘86; SG`91;  Foot and SG`00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Line 2"/>
          <p:cNvSpPr>
            <a:spLocks noChangeShapeType="1"/>
          </p:cNvSpPr>
          <p:nvPr/>
        </p:nvSpPr>
        <p:spPr bwMode="auto">
          <a:xfrm>
            <a:off x="2057400" y="5410200"/>
            <a:ext cx="1447800" cy="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8305800" cy="49323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chemeClr val="hlink"/>
              </a:buClr>
              <a:buSzPct val="120000"/>
              <a:buFont typeface="Wingdings" pitchFamily="-65" charset="2"/>
              <a:buChar char="v"/>
            </a:pPr>
            <a:r>
              <a:rPr lang="en-US" sz="2000">
                <a:solidFill>
                  <a:srgbClr val="000080"/>
                </a:solidFill>
                <a:latin typeface="Geneva CY" charset="0"/>
              </a:rPr>
              <a:t> </a:t>
            </a:r>
            <a:r>
              <a:rPr lang="en-US" sz="2400">
                <a:solidFill>
                  <a:srgbClr val="000080"/>
                </a:solidFill>
                <a:latin typeface="Geneva CY" charset="0"/>
              </a:rPr>
              <a:t> 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modification of  oPs decay curve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- </a:t>
            </a:r>
          </a:p>
          <a:p>
            <a:pPr>
              <a:buClr>
                <a:schemeClr val="hlink"/>
              </a:buClr>
              <a:buSzPct val="120000"/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   very difficult to measure, high statistics required</a:t>
            </a:r>
          </a:p>
          <a:p>
            <a:pPr>
              <a:buClr>
                <a:schemeClr val="hlink"/>
              </a:buClr>
              <a:buFont typeface="Wingdings" pitchFamily="-65" charset="2"/>
              <a:buChar char="q"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chemeClr val="hlink"/>
              </a:buClr>
              <a:buFont typeface="Wingdings" pitchFamily="-65" charset="2"/>
              <a:buChar char="v"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oPs-&gt;oPs`-&gt; 3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’ -&gt; 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invisible decay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- </a:t>
            </a:r>
          </a:p>
          <a:p>
            <a:pPr>
              <a:buClr>
                <a:schemeClr val="hlink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  more convinient: few events need to be observed </a:t>
            </a:r>
          </a:p>
          <a:p>
            <a:pPr>
              <a:buClr>
                <a:schemeClr val="hlink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 </a:t>
            </a:r>
          </a:p>
          <a:p>
            <a:pPr>
              <a:buClr>
                <a:srgbClr val="FF0080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  </a:t>
            </a:r>
            <a:r>
              <a:rPr lang="en-US" sz="2400">
                <a:solidFill>
                  <a:schemeClr val="hlink"/>
                </a:solidFill>
                <a:latin typeface="Times" pitchFamily="-65" charset="0"/>
              </a:rPr>
              <a:t>Branchnig ratio in vacuum:</a:t>
            </a: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</a:t>
            </a:r>
          </a:p>
          <a:p>
            <a:pPr>
              <a:buClr>
                <a:srgbClr val="FF0080"/>
              </a:buClr>
              <a:buFont typeface="Wingdings" pitchFamily="-65" charset="2"/>
              <a:buChar char="q"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FF0080"/>
              </a:buClr>
              <a:buFont typeface="Wingdings" pitchFamily="-65" charset="2"/>
              <a:buNone/>
            </a:pPr>
            <a:endParaRPr lang="en-US" sz="24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FF0080"/>
              </a:buClr>
              <a:buFont typeface="Wingdings" pitchFamily="-65" charset="2"/>
              <a:buNone/>
            </a:pPr>
            <a:r>
              <a:rPr lang="en-US" sz="2400">
                <a:solidFill>
                  <a:srgbClr val="000080"/>
                </a:solidFill>
                <a:latin typeface="Times" pitchFamily="-65" charset="0"/>
              </a:rPr>
              <a:t>     </a:t>
            </a:r>
            <a:r>
              <a:rPr lang="en-US" sz="2400">
                <a:solidFill>
                  <a:schemeClr val="hlink"/>
                </a:solidFill>
                <a:latin typeface="Times" pitchFamily="-65" charset="0"/>
              </a:rPr>
              <a:t>in a target (in presence of collisions):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  <a:sym typeface="Symbol" pitchFamily="-65" charset="2"/>
              </a:rPr>
              <a:t> </a:t>
            </a:r>
          </a:p>
          <a:p>
            <a:pPr>
              <a:buClr>
                <a:srgbClr val="FF0080"/>
              </a:buClr>
              <a:buFont typeface="Wingdings" pitchFamily="-65" charset="2"/>
              <a:buNone/>
            </a:pPr>
            <a:endParaRPr lang="en-US" sz="2400">
              <a:solidFill>
                <a:srgbClr val="FF0080"/>
              </a:solidFill>
              <a:latin typeface="Times" pitchFamily="-65" charset="0"/>
              <a:sym typeface="Symbol" pitchFamily="-65" charset="2"/>
            </a:endParaRP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r>
              <a:rPr lang="en-US" sz="1800">
                <a:solidFill>
                  <a:srgbClr val="408000"/>
                </a:solidFill>
                <a:latin typeface="Times" pitchFamily="-65" charset="0"/>
              </a:rPr>
              <a:t>                                                                                                        </a:t>
            </a: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endParaRPr lang="en-US" sz="1800">
              <a:solidFill>
                <a:srgbClr val="408000"/>
              </a:solidFill>
              <a:latin typeface="Times" pitchFamily="-65" charset="0"/>
            </a:endParaRPr>
          </a:p>
          <a:p>
            <a:pPr eaLnBrk="1" hangingPunct="1">
              <a:buClr>
                <a:srgbClr val="FF0080"/>
              </a:buClr>
              <a:buSzPct val="150000"/>
              <a:buFont typeface="Wingdings" pitchFamily="-65" charset="2"/>
              <a:buNone/>
            </a:pPr>
            <a:r>
              <a:rPr lang="en-US" sz="1800">
                <a:solidFill>
                  <a:srgbClr val="408000"/>
                </a:solidFill>
                <a:latin typeface="Times" pitchFamily="-65" charset="0"/>
              </a:rPr>
              <a:t>SG’95, Foot and SG ’00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077200" cy="6096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Experimental  signatures for oPs-oPs’ oscillations</a:t>
            </a:r>
            <a:r>
              <a:rPr lang="en-US" sz="2800">
                <a:solidFill>
                  <a:srgbClr val="FF0080"/>
                </a:solidFill>
              </a:rPr>
              <a:t> </a:t>
            </a:r>
            <a:endParaRPr lang="en-US">
              <a:solidFill>
                <a:srgbClr val="FF0080"/>
              </a:solidFill>
            </a:endParaRPr>
          </a:p>
        </p:txBody>
      </p:sp>
      <p:pic>
        <p:nvPicPr>
          <p:cNvPr id="395269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914400" y="5181600"/>
            <a:ext cx="5029200" cy="6492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95270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838200" y="3962400"/>
            <a:ext cx="5715000" cy="673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95271" name="Oval 7"/>
          <p:cNvSpPr>
            <a:spLocks noChangeArrowheads="1"/>
          </p:cNvSpPr>
          <p:nvPr/>
        </p:nvSpPr>
        <p:spPr bwMode="auto">
          <a:xfrm>
            <a:off x="3962400" y="5486400"/>
            <a:ext cx="609600" cy="381000"/>
          </a:xfrm>
          <a:prstGeom prst="ellipse">
            <a:avLst/>
          </a:prstGeom>
          <a:solidFill>
            <a:srgbClr val="000080">
              <a:alpha val="999"/>
            </a:srgbClr>
          </a:solidFill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5272" name="Line 8"/>
          <p:cNvSpPr>
            <a:spLocks noChangeShapeType="1"/>
          </p:cNvSpPr>
          <p:nvPr/>
        </p:nvSpPr>
        <p:spPr bwMode="auto">
          <a:xfrm flipH="1" flipV="1">
            <a:off x="4572000" y="5791200"/>
            <a:ext cx="685800" cy="2286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5273" name="Rectangle 9"/>
          <p:cNvSpPr>
            <a:spLocks noChangeArrowheads="1"/>
          </p:cNvSpPr>
          <p:nvPr/>
        </p:nvSpPr>
        <p:spPr bwMode="auto">
          <a:xfrm>
            <a:off x="5334000" y="5865813"/>
            <a:ext cx="2085975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80"/>
                </a:solidFill>
                <a:latin typeface="Geneva CY" charset="0"/>
              </a:rPr>
              <a:t>Suppression factor</a:t>
            </a:r>
            <a:endParaRPr lang="en-US" sz="2400">
              <a:solidFill>
                <a:srgbClr val="000080"/>
              </a:solidFill>
              <a:latin typeface="Geneva C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28600" y="533400"/>
            <a:ext cx="670242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Positronium (Ps) is the bound state of an e+ and e-</a:t>
            </a:r>
            <a:endParaRPr lang="en-US"/>
          </a:p>
          <a:p>
            <a:pPr>
              <a:buFontTx/>
              <a:buChar char="•"/>
            </a:pPr>
            <a:r>
              <a:rPr lang="en-US"/>
              <a:t> An atom without a nucleus (no Strong Interaction)</a:t>
            </a:r>
          </a:p>
          <a:p>
            <a:pPr>
              <a:buFont typeface="Wingdings" pitchFamily="-65" charset="2"/>
              <a:buNone/>
            </a:pPr>
            <a:r>
              <a:rPr lang="en-US"/>
              <a:t>   </a:t>
            </a:r>
            <a:r>
              <a:rPr lang="en-US">
                <a:solidFill>
                  <a:srgbClr val="8000FF"/>
                </a:solidFill>
              </a:rPr>
              <a:t>No nuclear structrure effects on atomic spectrum </a:t>
            </a:r>
            <a:endParaRPr lang="en-US"/>
          </a:p>
          <a:p>
            <a:r>
              <a:rPr lang="en-US"/>
              <a:t>  (Nuclear charge, magnetization distributions, sructure functions)</a:t>
            </a:r>
          </a:p>
          <a:p>
            <a:pPr>
              <a:buFontTx/>
              <a:buChar char="•"/>
            </a:pPr>
            <a:r>
              <a:rPr lang="en-US"/>
              <a:t> </a:t>
            </a:r>
            <a:r>
              <a:rPr lang="en-US">
                <a:solidFill>
                  <a:srgbClr val="8000FF"/>
                </a:solidFill>
              </a:rPr>
              <a:t>Weak Interaction effects</a:t>
            </a:r>
            <a:r>
              <a:rPr lang="en-US"/>
              <a:t>:  Really, really small! </a:t>
            </a:r>
          </a:p>
          <a:p>
            <a:endParaRPr lang="en-US"/>
          </a:p>
          <a:p>
            <a:r>
              <a:rPr lang="en-US"/>
              <a:t>Z exchange:  opposite parity levels mix at 10</a:t>
            </a:r>
            <a:r>
              <a:rPr lang="en-US" baseline="30000"/>
              <a:t>-(10-11)</a:t>
            </a:r>
            <a:endParaRPr lang="en-US" sz="2400"/>
          </a:p>
        </p:txBody>
      </p:sp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5410200" y="1676400"/>
          <a:ext cx="2362200" cy="368300"/>
        </p:xfrm>
        <a:graphic>
          <a:graphicData uri="http://schemas.openxmlformats.org/presentationml/2006/ole">
            <p:oleObj spid="_x0000_s32775" name="Equation" r:id="rId3" imgW="2362200" imgH="368300" progId="Equation.3">
              <p:embed/>
            </p:oleObj>
          </a:graphicData>
        </a:graphic>
      </p:graphicFrame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81000" y="2667000"/>
            <a:ext cx="5776913" cy="609600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 purely leptonic system described entirely by QED </a:t>
            </a:r>
            <a:r>
              <a:rPr lang="en-US" sz="900">
                <a:solidFill>
                  <a:srgbClr val="0000FF"/>
                </a:solidFill>
              </a:rPr>
              <a:t>(almost)</a:t>
            </a:r>
            <a:endParaRPr lang="en-US">
              <a:solidFill>
                <a:srgbClr val="0000FF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Extremely rich in symmetries</a:t>
            </a:r>
            <a:endParaRPr lang="en-US" sz="2400"/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0"/>
            <a:ext cx="5410200" cy="6096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Introduction to Positronium</a:t>
            </a:r>
            <a:endParaRPr lang="en-US"/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381000" y="3505200"/>
            <a:ext cx="836612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States </a:t>
            </a:r>
            <a:r>
              <a:rPr lang="en-US" sz="1800">
                <a:latin typeface="Symbol" pitchFamily="-65" charset="2"/>
              </a:rPr>
              <a:t>y</a:t>
            </a:r>
            <a:r>
              <a:rPr lang="en-US" sz="1800"/>
              <a:t>(1,x) are </a:t>
            </a:r>
            <a:r>
              <a:rPr lang="en-US" sz="1800" baseline="30000"/>
              <a:t>3</a:t>
            </a:r>
            <a:r>
              <a:rPr lang="en-US" sz="1800"/>
              <a:t>S</a:t>
            </a:r>
            <a:r>
              <a:rPr lang="en-US" sz="1800" baseline="-25000"/>
              <a:t>1</a:t>
            </a:r>
            <a:r>
              <a:rPr lang="en-US" sz="1800"/>
              <a:t> = </a:t>
            </a:r>
            <a:r>
              <a:rPr lang="en-US" sz="1800">
                <a:solidFill>
                  <a:srgbClr val="0000FF"/>
                </a:solidFill>
              </a:rPr>
              <a:t>Orthopositronium</a:t>
            </a:r>
            <a:r>
              <a:rPr lang="en-US" sz="1800"/>
              <a:t>  (o-Ps) mean lifetime ~</a:t>
            </a:r>
            <a:r>
              <a:rPr lang="en-US" sz="1800">
                <a:solidFill>
                  <a:srgbClr val="0000FF"/>
                </a:solidFill>
              </a:rPr>
              <a:t> 140 ns</a:t>
            </a:r>
            <a:endParaRPr lang="en-US" sz="1800"/>
          </a:p>
          <a:p>
            <a:r>
              <a:rPr lang="en-US" sz="1800"/>
              <a:t>State  </a:t>
            </a:r>
            <a:r>
              <a:rPr lang="en-US" sz="1800">
                <a:latin typeface="Symbol" pitchFamily="-65" charset="2"/>
              </a:rPr>
              <a:t>y</a:t>
            </a:r>
            <a:r>
              <a:rPr lang="en-US" sz="1800"/>
              <a:t>(0,0) is    </a:t>
            </a:r>
            <a:r>
              <a:rPr lang="en-US" sz="1800" baseline="30000"/>
              <a:t>1</a:t>
            </a:r>
            <a:r>
              <a:rPr lang="en-US" sz="1800"/>
              <a:t>S</a:t>
            </a:r>
            <a:r>
              <a:rPr lang="en-US" sz="1800" baseline="-25000"/>
              <a:t>0</a:t>
            </a:r>
            <a:r>
              <a:rPr lang="en-US" sz="1800"/>
              <a:t> = </a:t>
            </a:r>
            <a:r>
              <a:rPr lang="en-US" sz="1800">
                <a:solidFill>
                  <a:srgbClr val="FF0000"/>
                </a:solidFill>
              </a:rPr>
              <a:t>Parapositronium</a:t>
            </a:r>
            <a:r>
              <a:rPr lang="en-US" sz="1800"/>
              <a:t>    (p-Ps)  mean lifetime ~ </a:t>
            </a:r>
            <a:r>
              <a:rPr lang="en-US" sz="1800">
                <a:solidFill>
                  <a:srgbClr val="FF0000"/>
                </a:solidFill>
              </a:rPr>
              <a:t>125 ps</a:t>
            </a: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32782" name="Object 14"/>
          <p:cNvGraphicFramePr>
            <a:graphicFrameLocks noChangeAspect="1"/>
          </p:cNvGraphicFramePr>
          <p:nvPr/>
        </p:nvGraphicFramePr>
        <p:xfrm>
          <a:off x="533400" y="4267200"/>
          <a:ext cx="3467100" cy="444500"/>
        </p:xfrm>
        <a:graphic>
          <a:graphicData uri="http://schemas.openxmlformats.org/presentationml/2006/ole">
            <p:oleObj spid="_x0000_s32782" name="Equation" r:id="rId4" imgW="3467100" imgH="444500" progId="Equation.3">
              <p:embed/>
            </p:oleObj>
          </a:graphicData>
        </a:graphic>
      </p:graphicFrame>
      <p:graphicFrame>
        <p:nvGraphicFramePr>
          <p:cNvPr id="32783" name="Object 15"/>
          <p:cNvGraphicFramePr>
            <a:graphicFrameLocks noChangeAspect="1"/>
          </p:cNvGraphicFramePr>
          <p:nvPr/>
        </p:nvGraphicFramePr>
        <p:xfrm>
          <a:off x="4343400" y="4267200"/>
          <a:ext cx="3898900" cy="431800"/>
        </p:xfrm>
        <a:graphic>
          <a:graphicData uri="http://schemas.openxmlformats.org/presentationml/2006/ole">
            <p:oleObj spid="_x0000_s32783" name="Equation" r:id="rId5" imgW="3898900" imgH="431800" progId="Equation.3">
              <p:embed/>
            </p:oleObj>
          </a:graphicData>
        </a:graphic>
      </p:graphicFrame>
      <p:graphicFrame>
        <p:nvGraphicFramePr>
          <p:cNvPr id="32784" name="Object 16"/>
          <p:cNvGraphicFramePr>
            <a:graphicFrameLocks noChangeAspect="1"/>
          </p:cNvGraphicFramePr>
          <p:nvPr/>
        </p:nvGraphicFramePr>
        <p:xfrm>
          <a:off x="5410200" y="4953000"/>
          <a:ext cx="2019300" cy="635000"/>
        </p:xfrm>
        <a:graphic>
          <a:graphicData uri="http://schemas.openxmlformats.org/presentationml/2006/ole">
            <p:oleObj spid="_x0000_s32784" name="Equation" r:id="rId6" imgW="2019300" imgH="635000" progId="Equation.3">
              <p:embed/>
            </p:oleObj>
          </a:graphicData>
        </a:graphic>
      </p:graphicFrame>
      <p:graphicFrame>
        <p:nvGraphicFramePr>
          <p:cNvPr id="32785" name="Object 17"/>
          <p:cNvGraphicFramePr>
            <a:graphicFrameLocks noChangeAspect="1"/>
          </p:cNvGraphicFramePr>
          <p:nvPr/>
        </p:nvGraphicFramePr>
        <p:xfrm>
          <a:off x="5334000" y="5791200"/>
          <a:ext cx="2286000" cy="635000"/>
        </p:xfrm>
        <a:graphic>
          <a:graphicData uri="http://schemas.openxmlformats.org/presentationml/2006/ole">
            <p:oleObj spid="_x0000_s32785" name="Equation" r:id="rId7" imgW="2286000" imgH="635000" progId="Equation.3">
              <p:embed/>
            </p:oleObj>
          </a:graphicData>
        </a:graphic>
      </p:graphicFrame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228600" y="5105400"/>
            <a:ext cx="4662488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aseline="30000"/>
              <a:t>3</a:t>
            </a:r>
            <a:r>
              <a:rPr lang="en-US" sz="1400"/>
              <a:t>S</a:t>
            </a:r>
            <a:r>
              <a:rPr lang="en-US" sz="1400" baseline="-25000"/>
              <a:t>1</a:t>
            </a:r>
            <a:r>
              <a:rPr lang="en-US" sz="1400"/>
              <a:t> (o-Ps) cannot decay to two photons -- </a:t>
            </a:r>
          </a:p>
          <a:p>
            <a:r>
              <a:rPr lang="en-US" sz="1400"/>
              <a:t>angular momentum of photons </a:t>
            </a:r>
          </a:p>
          <a:p>
            <a:r>
              <a:rPr lang="en-US" sz="1400"/>
              <a:t>  Wheeler, Ann. N.Y. Acad. Sci. </a:t>
            </a:r>
            <a:r>
              <a:rPr lang="en-US" sz="1400" b="1"/>
              <a:t>48</a:t>
            </a:r>
            <a:r>
              <a:rPr lang="en-US" sz="1400"/>
              <a:t>, 219 (1946).</a:t>
            </a:r>
          </a:p>
          <a:p>
            <a:r>
              <a:rPr lang="en-US" sz="1400">
                <a:solidFill>
                  <a:srgbClr val="0080FF"/>
                </a:solidFill>
                <a:latin typeface="Copperplate" pitchFamily="-65" charset="0"/>
              </a:rPr>
              <a:t>P</a:t>
            </a:r>
            <a:r>
              <a:rPr lang="en-US" sz="1400"/>
              <a:t> symmetry requires </a:t>
            </a:r>
            <a:r>
              <a:rPr lang="en-US" sz="1400" baseline="30000"/>
              <a:t>1</a:t>
            </a:r>
            <a:r>
              <a:rPr lang="en-US" sz="1400"/>
              <a:t>S</a:t>
            </a:r>
            <a:r>
              <a:rPr lang="en-US" sz="1400" baseline="-25000"/>
              <a:t>0</a:t>
            </a:r>
            <a:r>
              <a:rPr lang="en-US" sz="1400"/>
              <a:t> two photon decay to have </a:t>
            </a:r>
          </a:p>
          <a:p>
            <a:r>
              <a:rPr lang="en-US" sz="1400"/>
              <a:t>photons w/perpendicular lin.</a:t>
            </a:r>
          </a:p>
          <a:p>
            <a:r>
              <a:rPr lang="en-US" sz="1400"/>
              <a:t> polarization,  Yang, Phys. Rev. </a:t>
            </a:r>
            <a:r>
              <a:rPr lang="en-US" sz="1400" b="1"/>
              <a:t>77</a:t>
            </a:r>
            <a:r>
              <a:rPr lang="en-US" sz="1400"/>
              <a:t>, 242 (1950).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5410200" cy="6096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</a:rPr>
              <a:t>Tokyo experiment with silica target</a:t>
            </a:r>
            <a:r>
              <a:rPr lang="en-US" sz="2000">
                <a:solidFill>
                  <a:srgbClr val="FF0080"/>
                </a:solidFill>
              </a:rPr>
              <a:t> 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488451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Geneva CY" charset="0"/>
            </a:endParaRPr>
          </a:p>
        </p:txBody>
      </p:sp>
      <p:sp>
        <p:nvSpPr>
          <p:cNvPr id="488452" name="Text Box 4"/>
          <p:cNvSpPr txBox="1">
            <a:spLocks noChangeArrowheads="1"/>
          </p:cNvSpPr>
          <p:nvPr/>
        </p:nvSpPr>
        <p:spPr bwMode="auto">
          <a:xfrm>
            <a:off x="7391400" y="5638800"/>
            <a:ext cx="134302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800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</a:rPr>
              <a:t>Asai et al.’08</a:t>
            </a:r>
            <a:endParaRPr lang="en-US" sz="1300">
              <a:solidFill>
                <a:srgbClr val="000000"/>
              </a:solidFill>
              <a:latin typeface="Lucida Grande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8453" name="Text Box 4"/>
          <p:cNvSpPr txBox="1">
            <a:spLocks noChangeArrowheads="1"/>
          </p:cNvSpPr>
          <p:nvPr/>
        </p:nvSpPr>
        <p:spPr bwMode="auto">
          <a:xfrm>
            <a:off x="381000" y="5257800"/>
            <a:ext cx="8458200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  <a:latin typeface="Geneva CY" charset="0"/>
              </a:rPr>
              <a:t>oPs formation and decay in a 0.1 g/cm</a:t>
            </a:r>
            <a:r>
              <a:rPr lang="en-US" sz="2000" baseline="30000">
                <a:solidFill>
                  <a:srgbClr val="000080"/>
                </a:solidFill>
                <a:latin typeface="Geneva CY" charset="0"/>
              </a:rPr>
              <a:t>3 </a:t>
            </a:r>
            <a:r>
              <a:rPr lang="en-US" sz="2000">
                <a:solidFill>
                  <a:srgbClr val="000080"/>
                </a:solidFill>
                <a:latin typeface="Geneva CY" charset="0"/>
              </a:rPr>
              <a:t>dense target </a:t>
            </a:r>
          </a:p>
          <a:p>
            <a:r>
              <a:rPr lang="en-US" sz="2000">
                <a:solidFill>
                  <a:srgbClr val="000080"/>
                </a:solidFill>
                <a:latin typeface="Geneva CY" charset="0"/>
              </a:rPr>
              <a:t> </a:t>
            </a:r>
            <a:r>
              <a:rPr lang="en-US" sz="2000">
                <a:solidFill>
                  <a:srgbClr val="FF0080"/>
                </a:solidFill>
                <a:latin typeface="Geneva CY" charset="0"/>
              </a:rPr>
              <a:t>~10</a:t>
            </a:r>
            <a:r>
              <a:rPr lang="en-US" sz="2000" baseline="30000">
                <a:solidFill>
                  <a:srgbClr val="FF0080"/>
                </a:solidFill>
                <a:latin typeface="Geneva CY" charset="0"/>
              </a:rPr>
              <a:t>4</a:t>
            </a:r>
            <a:r>
              <a:rPr lang="en-US" sz="2000">
                <a:solidFill>
                  <a:srgbClr val="FF0080"/>
                </a:solidFill>
                <a:latin typeface="Geneva CY" charset="0"/>
              </a:rPr>
              <a:t> collisions/lifetime</a:t>
            </a:r>
            <a:r>
              <a:rPr lang="en-US" sz="2000">
                <a:solidFill>
                  <a:srgbClr val="000080"/>
                </a:solidFill>
                <a:latin typeface="Geneva CY" charset="0"/>
              </a:rPr>
              <a:t> results in pick off rate:</a:t>
            </a:r>
          </a:p>
          <a:p>
            <a:r>
              <a:rPr lang="en-US" sz="2000">
                <a:solidFill>
                  <a:srgbClr val="FF0080"/>
                </a:solidFill>
                <a:latin typeface="Geneva CY" charset="0"/>
              </a:rPr>
              <a:t>e+e-</a:t>
            </a:r>
            <a:r>
              <a:rPr lang="en-US" sz="2000">
                <a:solidFill>
                  <a:srgbClr val="000080"/>
                </a:solidFill>
                <a:latin typeface="Geneva CY" charset="0"/>
              </a:rPr>
              <a:t> + (e-M)-&gt; </a:t>
            </a:r>
            <a:r>
              <a:rPr lang="en-US" sz="2000">
                <a:solidFill>
                  <a:srgbClr val="FF0080"/>
                </a:solidFill>
                <a:latin typeface="Geneva CY" charset="0"/>
              </a:rPr>
              <a:t>e-</a:t>
            </a:r>
            <a:r>
              <a:rPr lang="en-US" sz="2000">
                <a:solidFill>
                  <a:srgbClr val="000080"/>
                </a:solidFill>
                <a:latin typeface="Geneva CY" charset="0"/>
              </a:rPr>
              <a:t> + (</a:t>
            </a:r>
            <a:r>
              <a:rPr lang="en-US" sz="2000">
                <a:solidFill>
                  <a:srgbClr val="FF0080"/>
                </a:solidFill>
                <a:latin typeface="Geneva CY" charset="0"/>
              </a:rPr>
              <a:t>e+</a:t>
            </a:r>
            <a:r>
              <a:rPr lang="en-US" sz="2000">
                <a:solidFill>
                  <a:srgbClr val="000080"/>
                </a:solidFill>
                <a:latin typeface="Geneva CY" charset="0"/>
              </a:rPr>
              <a:t>e- -&gt; </a:t>
            </a:r>
            <a:r>
              <a:rPr lang="en-US" sz="2000">
                <a:solidFill>
                  <a:srgbClr val="FF0000"/>
                </a:solidFill>
                <a:latin typeface="Geneva CY" charset="0"/>
              </a:rPr>
              <a:t>2</a:t>
            </a:r>
            <a:r>
              <a:rPr lang="en-US" sz="2000">
                <a:solidFill>
                  <a:srgbClr val="FF0000"/>
                </a:solidFill>
                <a:latin typeface="Geneva CY" charset="0"/>
                <a:sym typeface="Symbol" pitchFamily="-65" charset="2"/>
              </a:rPr>
              <a:t></a:t>
            </a:r>
            <a:r>
              <a:rPr lang="en-US">
                <a:solidFill>
                  <a:srgbClr val="000080"/>
                </a:solidFill>
                <a:latin typeface="Geneva CY" charset="0"/>
                <a:sym typeface="Symbol" pitchFamily="-65" charset="2"/>
              </a:rPr>
              <a:t>)+ M </a:t>
            </a:r>
            <a:r>
              <a:rPr lang="en-US" sz="1800">
                <a:solidFill>
                  <a:srgbClr val="000080"/>
                </a:solidFill>
                <a:latin typeface="Geneva CY" charset="0"/>
                <a:sym typeface="Symbol" pitchFamily="-65" charset="2"/>
              </a:rPr>
              <a:t> </a:t>
            </a:r>
            <a:r>
              <a:rPr lang="en-US" sz="1800">
                <a:solidFill>
                  <a:srgbClr val="FF0080"/>
                </a:solidFill>
                <a:latin typeface="Times" pitchFamily="-65" charset="0"/>
              </a:rPr>
              <a:t>~</a:t>
            </a:r>
            <a:r>
              <a:rPr lang="en-US" sz="1800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10</a:t>
            </a:r>
            <a:r>
              <a:rPr lang="en-US" sz="1800" baseline="30000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-2</a:t>
            </a:r>
            <a:r>
              <a:rPr lang="en-US" sz="1800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</a:t>
            </a:r>
            <a:r>
              <a:rPr lang="en-US" sz="18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</a:t>
            </a:r>
            <a:r>
              <a:rPr lang="en-US" sz="1800" i="1" baseline="-25000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oPs </a:t>
            </a:r>
            <a:endParaRPr lang="en-US" sz="2000">
              <a:solidFill>
                <a:srgbClr val="000080"/>
              </a:solidFill>
              <a:latin typeface="Geneva CY" charset="0"/>
            </a:endParaRPr>
          </a:p>
        </p:txBody>
      </p:sp>
      <p:pic>
        <p:nvPicPr>
          <p:cNvPr id="488454" name="Picture 6" descr="&#10;asai-1.jpg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143000"/>
            <a:ext cx="4191000" cy="3665538"/>
          </a:xfrm>
          <a:prstGeom prst="rect">
            <a:avLst/>
          </a:prstGeom>
          <a:noFill/>
        </p:spPr>
      </p:pic>
      <p:pic>
        <p:nvPicPr>
          <p:cNvPr id="488455" name="Picture 7" descr="&#10;asai-2.jpg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3911600" cy="3352800"/>
          </a:xfrm>
          <a:prstGeom prst="rect">
            <a:avLst/>
          </a:prstGeom>
          <a:noFill/>
        </p:spPr>
      </p:pic>
      <p:sp>
        <p:nvSpPr>
          <p:cNvPr id="488456" name="Text Box 9"/>
          <p:cNvSpPr txBox="1">
            <a:spLocks noChangeArrowheads="1"/>
          </p:cNvSpPr>
          <p:nvPr/>
        </p:nvSpPr>
        <p:spPr bwMode="auto">
          <a:xfrm>
            <a:off x="6858000" y="381000"/>
            <a:ext cx="1993900" cy="5905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Geneva CY" charset="0"/>
              </a:rPr>
              <a:t> 511-keV line</a:t>
            </a:r>
          </a:p>
          <a:p>
            <a:pPr algn="ctr"/>
            <a:r>
              <a:rPr lang="en-US">
                <a:solidFill>
                  <a:srgbClr val="FF0000"/>
                </a:solidFill>
                <a:latin typeface="Geneva CY" charset="0"/>
              </a:rPr>
              <a:t> from 2</a:t>
            </a:r>
            <a:r>
              <a:rPr lang="en-US">
                <a:solidFill>
                  <a:srgbClr val="FF0000"/>
                </a:solidFill>
                <a:latin typeface="Geneva CY" charset="0"/>
                <a:sym typeface="Symbol" pitchFamily="-65" charset="2"/>
              </a:rPr>
              <a:t> annihilation</a:t>
            </a:r>
            <a:endParaRPr lang="en-US">
              <a:latin typeface="Geneva CY" charset="0"/>
            </a:endParaRPr>
          </a:p>
        </p:txBody>
      </p:sp>
      <p:sp>
        <p:nvSpPr>
          <p:cNvPr id="488457" name="Line 9"/>
          <p:cNvSpPr>
            <a:spLocks noChangeShapeType="1"/>
          </p:cNvSpPr>
          <p:nvPr/>
        </p:nvSpPr>
        <p:spPr bwMode="auto">
          <a:xfrm>
            <a:off x="7772400" y="1066800"/>
            <a:ext cx="0" cy="6096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8458" name="Text Box 6"/>
          <p:cNvSpPr txBox="1">
            <a:spLocks noChangeArrowheads="1"/>
          </p:cNvSpPr>
          <p:nvPr/>
        </p:nvSpPr>
        <p:spPr bwMode="auto">
          <a:xfrm>
            <a:off x="2590800" y="3505200"/>
            <a:ext cx="420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80"/>
                </a:solidFill>
                <a:latin typeface="Geneva CY" charset="0"/>
              </a:rPr>
              <a:t>Ge</a:t>
            </a:r>
            <a:endParaRPr lang="en-US" sz="1400">
              <a:latin typeface="Geneva CY" charset="0"/>
            </a:endParaRPr>
          </a:p>
        </p:txBody>
      </p:sp>
      <p:sp>
        <p:nvSpPr>
          <p:cNvPr id="488459" name="Rectangle 11"/>
          <p:cNvSpPr>
            <a:spLocks noChangeArrowheads="1"/>
          </p:cNvSpPr>
          <p:nvPr/>
        </p:nvSpPr>
        <p:spPr bwMode="auto">
          <a:xfrm>
            <a:off x="5181600" y="4648200"/>
            <a:ext cx="2968625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hlink"/>
                </a:solidFill>
                <a:latin typeface="Geneva CY" charset="0"/>
              </a:rPr>
              <a:t>spectrum from Ge detector</a:t>
            </a:r>
            <a:r>
              <a:rPr lang="en-US" sz="2000">
                <a:solidFill>
                  <a:srgbClr val="000080"/>
                </a:solidFill>
                <a:latin typeface="Geneva CY" charset="0"/>
              </a:rPr>
              <a:t> </a:t>
            </a:r>
          </a:p>
        </p:txBody>
      </p:sp>
      <p:sp>
        <p:nvSpPr>
          <p:cNvPr id="488460" name="Rectangle 12"/>
          <p:cNvSpPr>
            <a:spLocks noChangeArrowheads="1"/>
          </p:cNvSpPr>
          <p:nvPr/>
        </p:nvSpPr>
        <p:spPr bwMode="auto">
          <a:xfrm>
            <a:off x="2895600" y="762000"/>
            <a:ext cx="3429000" cy="46384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</a:t>
            </a:r>
            <a:r>
              <a:rPr lang="en-US" sz="2400" i="1" baseline="-25000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oPs </a:t>
            </a:r>
            <a:r>
              <a:rPr lang="en-US" sz="24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= </a:t>
            </a:r>
            <a:r>
              <a:rPr lang="en-US" sz="2400" i="1" baseline="-25000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exp</a:t>
            </a:r>
            <a:r>
              <a:rPr lang="en-US" sz="2400" i="1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- </a:t>
            </a:r>
            <a:r>
              <a:rPr lang="en-US" sz="2400" i="1" baseline="-25000">
                <a:solidFill>
                  <a:srgbClr val="FF0080"/>
                </a:solidFill>
                <a:latin typeface="Geneva CY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pick-off </a:t>
            </a:r>
          </a:p>
        </p:txBody>
      </p:sp>
      <p:sp>
        <p:nvSpPr>
          <p:cNvPr id="488461" name="Rectangle 13"/>
          <p:cNvSpPr>
            <a:spLocks noChangeArrowheads="1"/>
          </p:cNvSpPr>
          <p:nvPr/>
        </p:nvSpPr>
        <p:spPr bwMode="auto">
          <a:xfrm>
            <a:off x="1143000" y="4648200"/>
            <a:ext cx="2206625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hlink"/>
                </a:solidFill>
                <a:latin typeface="Geneva CY" charset="0"/>
              </a:rPr>
              <a:t>Experimental setup</a:t>
            </a:r>
            <a:r>
              <a:rPr lang="en-US" sz="2000">
                <a:solidFill>
                  <a:srgbClr val="000080"/>
                </a:solidFill>
                <a:latin typeface="Geneva CY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EB635-0AFD-2549-8CD6-C794CCF4E923}" type="slidenum">
              <a:rPr lang="en-US"/>
              <a:pPr/>
              <a:t>61</a:t>
            </a:fld>
            <a:r>
              <a:rPr lang="en-US"/>
              <a:t>/38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0"/>
            <a:ext cx="40386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4038600"/>
            <a:ext cx="6629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066800"/>
            <a:ext cx="35433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7141" name="Rectangle 5"/>
          <p:cNvSpPr>
            <a:spLocks noChangeArrowheads="1"/>
          </p:cNvSpPr>
          <p:nvPr/>
        </p:nvSpPr>
        <p:spPr bwMode="auto">
          <a:xfrm>
            <a:off x="4038600" y="2667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8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4343400" y="2667000"/>
            <a:ext cx="420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80"/>
                </a:solidFill>
                <a:latin typeface="Geneva CY" charset="0"/>
              </a:rPr>
              <a:t>Ge</a:t>
            </a:r>
            <a:endParaRPr lang="en-US" sz="1400">
              <a:latin typeface="Geneva CY" charset="0"/>
            </a:endParaRPr>
          </a:p>
        </p:txBody>
      </p:sp>
      <p:pic>
        <p:nvPicPr>
          <p:cNvPr id="3471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38600"/>
            <a:ext cx="30480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7144" name="Rectangle 8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838200"/>
          </a:xfrm>
        </p:spPr>
        <p:txBody>
          <a:bodyPr/>
          <a:lstStyle/>
          <a:p>
            <a:r>
              <a:rPr lang="en-US" sz="2400">
                <a:solidFill>
                  <a:srgbClr val="000080"/>
                </a:solidFill>
              </a:rPr>
              <a:t>Ann Arbor Paradox: </a:t>
            </a:r>
            <a:r>
              <a:rPr lang="en-US" sz="2400">
                <a:solidFill>
                  <a:srgbClr val="FF0080"/>
                </a:solidFill>
              </a:rPr>
              <a:t>but no 511 keV line?!</a:t>
            </a:r>
            <a:r>
              <a:rPr lang="en-US" sz="2000">
                <a:solidFill>
                  <a:srgbClr val="FF0080"/>
                </a:solidFill>
              </a:rPr>
              <a:t> 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347145" name="Text Box 9"/>
          <p:cNvSpPr txBox="1">
            <a:spLocks noChangeArrowheads="1"/>
          </p:cNvSpPr>
          <p:nvPr/>
        </p:nvSpPr>
        <p:spPr bwMode="auto">
          <a:xfrm>
            <a:off x="4191000" y="3581400"/>
            <a:ext cx="1717675" cy="34607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Geneva CY" charset="0"/>
              </a:rPr>
              <a:t>no 511-keV line !</a:t>
            </a:r>
            <a:endParaRPr lang="en-US">
              <a:latin typeface="Geneva CY" charset="0"/>
            </a:endParaRPr>
          </a:p>
        </p:txBody>
      </p:sp>
      <p:sp>
        <p:nvSpPr>
          <p:cNvPr id="347146" name="Line 10"/>
          <p:cNvSpPr>
            <a:spLocks noChangeShapeType="1"/>
          </p:cNvSpPr>
          <p:nvPr/>
        </p:nvSpPr>
        <p:spPr bwMode="auto">
          <a:xfrm flipH="1">
            <a:off x="2438400" y="3962400"/>
            <a:ext cx="1752600" cy="6858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7" name="Line 11"/>
          <p:cNvSpPr>
            <a:spLocks noChangeShapeType="1"/>
          </p:cNvSpPr>
          <p:nvPr/>
        </p:nvSpPr>
        <p:spPr bwMode="auto">
          <a:xfrm flipH="1" flipV="1">
            <a:off x="4267200" y="3048000"/>
            <a:ext cx="533400" cy="4572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7148" name="Picture 1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3429000" y="1447800"/>
            <a:ext cx="14478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47149" name="Picture 1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400800" y="12954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152400"/>
            <a:ext cx="4495800" cy="457200"/>
          </a:xfrm>
        </p:spPr>
        <p:txBody>
          <a:bodyPr/>
          <a:lstStyle/>
          <a:p>
            <a:r>
              <a:rPr lang="en-US" sz="3600">
                <a:solidFill>
                  <a:srgbClr val="FF0080"/>
                </a:solidFill>
              </a:rPr>
              <a:t>Limits on </a:t>
            </a:r>
            <a:r>
              <a:rPr lang="en-US" sz="3600">
                <a:solidFill>
                  <a:srgbClr val="FF0080"/>
                </a:solidFill>
                <a:sym typeface="Symbol" pitchFamily="-65" charset="2"/>
              </a:rPr>
              <a:t></a:t>
            </a:r>
            <a:r>
              <a:rPr lang="en-US" sz="3600">
                <a:solidFill>
                  <a:srgbClr val="FF0080"/>
                </a:solidFill>
              </a:rPr>
              <a:t> 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514051" name="Line 3"/>
          <p:cNvSpPr>
            <a:spLocks noChangeShapeType="1"/>
          </p:cNvSpPr>
          <p:nvPr/>
        </p:nvSpPr>
        <p:spPr bwMode="auto">
          <a:xfrm>
            <a:off x="2057400" y="5410200"/>
            <a:ext cx="1447800" cy="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4053" name="Picture 5" descr="test.jpg  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838200"/>
            <a:ext cx="7048500" cy="4587875"/>
          </a:xfrm>
          <a:prstGeom prst="rect">
            <a:avLst/>
          </a:prstGeom>
          <a:noFill/>
        </p:spPr>
      </p:pic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2362200" y="4876800"/>
            <a:ext cx="4495800" cy="533400"/>
          </a:xfrm>
          <a:prstGeom prst="rect">
            <a:avLst/>
          </a:prstGeom>
          <a:solidFill>
            <a:srgbClr val="FF0080">
              <a:alpha val="50000"/>
            </a:srgbClr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660066"/>
              </a:solidFill>
            </a:endParaRPr>
          </a:p>
        </p:txBody>
      </p:sp>
      <p:sp>
        <p:nvSpPr>
          <p:cNvPr id="514055" name="Text Box 7"/>
          <p:cNvSpPr txBox="1">
            <a:spLocks noChangeArrowheads="1"/>
          </p:cNvSpPr>
          <p:nvPr/>
        </p:nvSpPr>
        <p:spPr bwMode="auto">
          <a:xfrm>
            <a:off x="3581400" y="5041900"/>
            <a:ext cx="308451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Geneva CY" charset="0"/>
              </a:rPr>
              <a:t>Excluded by oPs-&gt; inv, </a:t>
            </a:r>
            <a:r>
              <a:rPr lang="en-US">
                <a:solidFill>
                  <a:srgbClr val="000080"/>
                </a:solidFill>
                <a:latin typeface="Geneva CY" charset="0"/>
                <a:sym typeface="Symbol" pitchFamily="-65" charset="2"/>
              </a:rPr>
              <a:t></a:t>
            </a:r>
            <a:r>
              <a:rPr lang="en-US">
                <a:solidFill>
                  <a:srgbClr val="000080"/>
                </a:solidFill>
                <a:latin typeface="Geneva CY" charset="0"/>
              </a:rPr>
              <a:t>&lt;3x10</a:t>
            </a:r>
            <a:r>
              <a:rPr lang="en-US" baseline="30000">
                <a:solidFill>
                  <a:srgbClr val="000080"/>
                </a:solidFill>
                <a:latin typeface="Geneva CY" charset="0"/>
              </a:rPr>
              <a:t>-7</a:t>
            </a:r>
            <a:endParaRPr lang="en-US">
              <a:solidFill>
                <a:schemeClr val="accent2"/>
              </a:solidFill>
              <a:latin typeface="Geneva CY" charset="0"/>
            </a:endParaRPr>
          </a:p>
        </p:txBody>
      </p:sp>
      <p:sp>
        <p:nvSpPr>
          <p:cNvPr id="514056" name="Rectangle 8"/>
          <p:cNvSpPr>
            <a:spLocks noChangeArrowheads="1"/>
          </p:cNvSpPr>
          <p:nvPr/>
        </p:nvSpPr>
        <p:spPr bwMode="auto">
          <a:xfrm>
            <a:off x="2362200" y="4114800"/>
            <a:ext cx="4495800" cy="762000"/>
          </a:xfrm>
          <a:prstGeom prst="rect">
            <a:avLst/>
          </a:prstGeom>
          <a:solidFill>
            <a:srgbClr val="CC66FF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057" name="Text Box 9"/>
          <p:cNvSpPr txBox="1">
            <a:spLocks noChangeArrowheads="1"/>
          </p:cNvSpPr>
          <p:nvPr/>
        </p:nvSpPr>
        <p:spPr bwMode="auto">
          <a:xfrm>
            <a:off x="3581400" y="4419600"/>
            <a:ext cx="259080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Geneva CY" charset="0"/>
              </a:rPr>
              <a:t>Excluded by BBN </a:t>
            </a:r>
            <a:r>
              <a:rPr lang="en-US">
                <a:solidFill>
                  <a:srgbClr val="000080"/>
                </a:solidFill>
                <a:latin typeface="Geneva CY" charset="0"/>
                <a:sym typeface="Symbol" pitchFamily="-65" charset="2"/>
              </a:rPr>
              <a:t></a:t>
            </a:r>
            <a:r>
              <a:rPr lang="en-US">
                <a:solidFill>
                  <a:srgbClr val="000080"/>
                </a:solidFill>
                <a:latin typeface="Geneva CY" charset="0"/>
              </a:rPr>
              <a:t>&lt;3x10</a:t>
            </a:r>
            <a:r>
              <a:rPr lang="en-US" baseline="30000">
                <a:solidFill>
                  <a:srgbClr val="000080"/>
                </a:solidFill>
                <a:latin typeface="Geneva CY" charset="0"/>
              </a:rPr>
              <a:t>-8</a:t>
            </a:r>
            <a:endParaRPr lang="en-US">
              <a:solidFill>
                <a:srgbClr val="000080"/>
              </a:solidFill>
              <a:latin typeface="Geneva CY" charset="0"/>
            </a:endParaRPr>
          </a:p>
        </p:txBody>
      </p:sp>
      <p:sp>
        <p:nvSpPr>
          <p:cNvPr id="514058" name="Rectangle 10"/>
          <p:cNvSpPr>
            <a:spLocks noChangeArrowheads="1"/>
          </p:cNvSpPr>
          <p:nvPr/>
        </p:nvSpPr>
        <p:spPr bwMode="auto">
          <a:xfrm>
            <a:off x="2362200" y="3200400"/>
            <a:ext cx="4495800" cy="381000"/>
          </a:xfrm>
          <a:prstGeom prst="rect">
            <a:avLst/>
          </a:prstGeom>
          <a:solidFill>
            <a:srgbClr val="66CCFF">
              <a:alpha val="59000"/>
            </a:srgbClr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059" name="Text Box 11"/>
          <p:cNvSpPr txBox="1">
            <a:spLocks noChangeArrowheads="1"/>
          </p:cNvSpPr>
          <p:nvPr/>
        </p:nvSpPr>
        <p:spPr bwMode="auto">
          <a:xfrm>
            <a:off x="3581400" y="3200400"/>
            <a:ext cx="208438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  <a:latin typeface="Geneva CY" charset="0"/>
              </a:rPr>
              <a:t>DAMA/LIBRA, </a:t>
            </a:r>
            <a:r>
              <a:rPr lang="en-US">
                <a:solidFill>
                  <a:srgbClr val="000080"/>
                </a:solidFill>
                <a:latin typeface="Geneva CY" charset="0"/>
                <a:sym typeface="Symbol" pitchFamily="-65" charset="2"/>
              </a:rPr>
              <a:t></a:t>
            </a:r>
            <a:r>
              <a:rPr lang="en-US">
                <a:solidFill>
                  <a:srgbClr val="000080"/>
                </a:solidFill>
                <a:latin typeface="Geneva CY" charset="0"/>
              </a:rPr>
              <a:t>~10</a:t>
            </a:r>
            <a:r>
              <a:rPr lang="en-US" baseline="30000">
                <a:solidFill>
                  <a:srgbClr val="000080"/>
                </a:solidFill>
                <a:latin typeface="Geneva CY" charset="0"/>
              </a:rPr>
              <a:t>-9</a:t>
            </a:r>
            <a:endParaRPr lang="en-US">
              <a:solidFill>
                <a:srgbClr val="000080"/>
              </a:solidFill>
              <a:latin typeface="Geneva CY" charset="0"/>
            </a:endParaRPr>
          </a:p>
        </p:txBody>
      </p:sp>
      <p:sp>
        <p:nvSpPr>
          <p:cNvPr id="514060" name="Rectangle 12"/>
          <p:cNvSpPr>
            <a:spLocks noChangeArrowheads="1"/>
          </p:cNvSpPr>
          <p:nvPr/>
        </p:nvSpPr>
        <p:spPr bwMode="auto">
          <a:xfrm>
            <a:off x="533400" y="5486400"/>
            <a:ext cx="8382000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FF0080"/>
                </a:solidFill>
                <a:latin typeface="Times" pitchFamily="-65" charset="0"/>
              </a:rPr>
              <a:t>Vacuum  experiment with a sensitivity in Br(oPs-&gt;inv)~10</a:t>
            </a:r>
            <a:r>
              <a:rPr lang="en-US" sz="2400" b="1" baseline="30000">
                <a:solidFill>
                  <a:srgbClr val="FF0080"/>
                </a:solidFill>
                <a:latin typeface="Times" pitchFamily="-65" charset="0"/>
              </a:rPr>
              <a:t>-8</a:t>
            </a:r>
          </a:p>
          <a:p>
            <a:pPr algn="ctr"/>
            <a:r>
              <a:rPr lang="en-US" sz="2400" b="1">
                <a:solidFill>
                  <a:srgbClr val="FF0080"/>
                </a:solidFill>
                <a:latin typeface="Times" pitchFamily="-65" charset="0"/>
              </a:rPr>
              <a:t> would be very important to check DAMA/LIBRA and BBN</a:t>
            </a:r>
            <a:endParaRPr lang="en-US" sz="2400">
              <a:solidFill>
                <a:srgbClr val="FF0080"/>
              </a:solidFill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1F5B-C16B-5141-A266-AED878DD440B}" type="slidenum">
              <a:rPr lang="en-US"/>
              <a:pPr/>
              <a:t>63</a:t>
            </a:fld>
            <a:endParaRPr lang="en-US"/>
          </a:p>
        </p:txBody>
      </p:sp>
      <p:pic>
        <p:nvPicPr>
          <p:cNvPr id="10" name="Picture 9" descr="JIN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0"/>
            <a:ext cx="565879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1F5B-C16B-5141-A266-AED878DD440B}" type="slidenum">
              <a:rPr lang="en-US"/>
              <a:pPr/>
              <a:t>64</a:t>
            </a:fld>
            <a:endParaRPr lang="en-US"/>
          </a:p>
        </p:txBody>
      </p:sp>
      <p:sp>
        <p:nvSpPr>
          <p:cNvPr id="41881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458200" cy="3048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Поиск темной материи </a:t>
            </a:r>
            <a:r>
              <a:rPr lang="en-US" sz="2400">
                <a:solidFill>
                  <a:srgbClr val="FF0080"/>
                </a:solidFill>
                <a:latin typeface="Copperplate" pitchFamily="-65" charset="0"/>
              </a:rPr>
              <a:t> </a:t>
            </a:r>
          </a:p>
        </p:txBody>
      </p:sp>
      <p:pic>
        <p:nvPicPr>
          <p:cNvPr id="4188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990600"/>
            <a:ext cx="7239000" cy="53038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18823" name="Oval 7"/>
          <p:cNvSpPr>
            <a:spLocks noChangeArrowheads="1"/>
          </p:cNvSpPr>
          <p:nvPr/>
        </p:nvSpPr>
        <p:spPr bwMode="auto">
          <a:xfrm>
            <a:off x="1828800" y="2895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B1E">
                  <a:gamma/>
                  <a:shade val="46275"/>
                  <a:invGamma/>
                </a:srgbClr>
              </a:gs>
              <a:gs pos="100000">
                <a:srgbClr val="FFFB1E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B1E"/>
              </a:solidFill>
            </a:endParaRPr>
          </a:p>
        </p:txBody>
      </p:sp>
      <p:sp>
        <p:nvSpPr>
          <p:cNvPr id="418824" name="Oval 8"/>
          <p:cNvSpPr>
            <a:spLocks noChangeArrowheads="1"/>
          </p:cNvSpPr>
          <p:nvPr/>
        </p:nvSpPr>
        <p:spPr bwMode="auto">
          <a:xfrm>
            <a:off x="39624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B1E"/>
              </a:gs>
              <a:gs pos="50000">
                <a:srgbClr val="FFFB1E">
                  <a:gamma/>
                  <a:shade val="46275"/>
                  <a:invGamma/>
                </a:srgbClr>
              </a:gs>
              <a:gs pos="100000">
                <a:srgbClr val="FFFB1E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B1E"/>
              </a:solidFill>
            </a:endParaRPr>
          </a:p>
        </p:txBody>
      </p:sp>
      <p:sp>
        <p:nvSpPr>
          <p:cNvPr id="418825" name="Line 9"/>
          <p:cNvSpPr>
            <a:spLocks noChangeShapeType="1"/>
          </p:cNvSpPr>
          <p:nvPr/>
        </p:nvSpPr>
        <p:spPr bwMode="auto">
          <a:xfrm>
            <a:off x="2133600" y="3048000"/>
            <a:ext cx="1828800" cy="304800"/>
          </a:xfrm>
          <a:prstGeom prst="line">
            <a:avLst/>
          </a:prstGeom>
          <a:noFill/>
          <a:ln w="47625">
            <a:solidFill>
              <a:srgbClr val="FFFB1E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8826" name="Text Box 10"/>
          <p:cNvSpPr txBox="1">
            <a:spLocks noChangeArrowheads="1"/>
          </p:cNvSpPr>
          <p:nvPr/>
        </p:nvSpPr>
        <p:spPr bwMode="auto">
          <a:xfrm>
            <a:off x="1676400" y="3124200"/>
            <a:ext cx="5524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FB1E"/>
                </a:solidFill>
              </a:rPr>
              <a:t>Ps*</a:t>
            </a:r>
          </a:p>
        </p:txBody>
      </p:sp>
      <p:sp>
        <p:nvSpPr>
          <p:cNvPr id="418827" name="Text Box 11"/>
          <p:cNvSpPr txBox="1">
            <a:spLocks noChangeArrowheads="1"/>
          </p:cNvSpPr>
          <p:nvPr/>
        </p:nvSpPr>
        <p:spPr bwMode="auto">
          <a:xfrm>
            <a:off x="3886200" y="2895600"/>
            <a:ext cx="4635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FB1E"/>
                </a:solidFill>
              </a:rPr>
              <a:t>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58200" cy="3048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  <a:latin typeface="Copperplate" pitchFamily="-65" charset="0"/>
              </a:rPr>
              <a:t> </a:t>
            </a:r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How to search for hidden world with oPs?</a:t>
            </a:r>
            <a:endParaRPr lang="en-US">
              <a:solidFill>
                <a:srgbClr val="FF0080"/>
              </a:solidFill>
            </a:endParaRPr>
          </a:p>
        </p:txBody>
      </p:sp>
      <p:pic>
        <p:nvPicPr>
          <p:cNvPr id="417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990600"/>
            <a:ext cx="6781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7796" name="Text Box 4"/>
          <p:cNvSpPr txBox="1">
            <a:spLocks noChangeArrowheads="1"/>
          </p:cNvSpPr>
          <p:nvPr/>
        </p:nvSpPr>
        <p:spPr bwMode="auto">
          <a:xfrm>
            <a:off x="5791200" y="5791200"/>
            <a:ext cx="289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8000"/>
                </a:solidFill>
                <a:latin typeface="Geneva CY" charset="0"/>
              </a:rPr>
              <a:t>Cortesy New Scientists, 2004.</a:t>
            </a:r>
            <a:endParaRPr lang="en-US">
              <a:latin typeface="Geneva C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838200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304800" y="609600"/>
            <a:ext cx="75231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80"/>
                </a:solidFill>
                <a:latin typeface="Times" pitchFamily="-65" charset="0"/>
              </a:rPr>
              <a:t>“</a:t>
            </a:r>
            <a:r>
              <a:rPr lang="en-US" sz="1400">
                <a:solidFill>
                  <a:srgbClr val="408000"/>
                </a:solidFill>
                <a:latin typeface="Times" pitchFamily="-65" charset="0"/>
              </a:rPr>
              <a:t>An apparatus to search for mirror dark matter via the invisible decay of orthopositronium in vacuum,”</a:t>
            </a:r>
          </a:p>
          <a:p>
            <a:r>
              <a:rPr lang="en-US" sz="1400">
                <a:solidFill>
                  <a:srgbClr val="408000"/>
                </a:solidFill>
                <a:latin typeface="Times" pitchFamily="-65" charset="0"/>
              </a:rPr>
              <a:t>A. Badertscher </a:t>
            </a:r>
            <a:r>
              <a:rPr lang="en-US" sz="1400" i="1">
                <a:solidFill>
                  <a:srgbClr val="408000"/>
                </a:solidFill>
                <a:latin typeface="Times" pitchFamily="-65" charset="0"/>
              </a:rPr>
              <a:t>et al. </a:t>
            </a:r>
            <a:r>
              <a:rPr lang="en-US" sz="1400">
                <a:solidFill>
                  <a:srgbClr val="408000"/>
                </a:solidFill>
                <a:latin typeface="Times" pitchFamily="-65" charset="0"/>
              </a:rPr>
              <a:t>hep-ex/0311031</a:t>
            </a:r>
            <a:endParaRPr lang="en-US" sz="1400" i="1">
              <a:solidFill>
                <a:srgbClr val="FF0080"/>
              </a:solidFill>
              <a:latin typeface="Times" pitchFamily="-65" charset="0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458200" cy="304800"/>
          </a:xfrm>
        </p:spPr>
        <p:txBody>
          <a:bodyPr/>
          <a:lstStyle/>
          <a:p>
            <a:r>
              <a:rPr lang="en-US" sz="2400">
                <a:solidFill>
                  <a:srgbClr val="FF0080"/>
                </a:solidFill>
                <a:latin typeface="Copperplate" pitchFamily="-65" charset="0"/>
              </a:rPr>
              <a:t> Search for mirror dark matter via o-Ps-&gt;invisible</a:t>
            </a:r>
            <a:endParaRPr lang="en-US"/>
          </a:p>
        </p:txBody>
      </p:sp>
      <p:pic>
        <p:nvPicPr>
          <p:cNvPr id="296972" name="Picture 12" descr="Snapshot 2007-05-05 #17753B.jpg                                00073AE0_Macdisk                       C0173FB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066800"/>
            <a:ext cx="4419600" cy="2527300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3276600"/>
            <a:ext cx="4038600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None/>
            </a:pPr>
            <a:endParaRPr lang="en-US" sz="20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e+ tagging system: timing </a:t>
            </a:r>
          </a:p>
          <a:p>
            <a:pPr>
              <a:buClr>
                <a:srgbClr val="408000"/>
              </a:buClr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   coincidence of   e+   bunch and</a:t>
            </a:r>
          </a:p>
          <a:p>
            <a:pPr>
              <a:buClr>
                <a:srgbClr val="408000"/>
              </a:buClr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 MCP signal from secondar  electron</a:t>
            </a:r>
          </a:p>
          <a:p>
            <a:pPr>
              <a:buClr>
                <a:srgbClr val="408000"/>
              </a:buClr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  emission ,  </a:t>
            </a:r>
            <a:r>
              <a:rPr lang="en-US" sz="2000">
                <a:solidFill>
                  <a:srgbClr val="FF0080"/>
                </a:solidFill>
                <a:latin typeface="Times" pitchFamily="-65" charset="0"/>
              </a:rPr>
              <a:t>inefficiency &lt; 1.e-8</a:t>
            </a:r>
            <a:endParaRPr lang="en-US" sz="20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408000"/>
              </a:buClr>
              <a:buFont typeface="Geneva CY" charset="0"/>
              <a:buNone/>
            </a:pPr>
            <a:endParaRPr lang="en-US" sz="20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pulsed slow positron beam,</a:t>
            </a: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 high efficiency &amp; compression</a:t>
            </a: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 factor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endParaRPr lang="en-US" sz="20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408000"/>
              </a:buClr>
              <a:buFont typeface="Geneva CY" charset="0"/>
              <a:buChar char="•"/>
            </a:pPr>
            <a:endParaRPr lang="en-US">
              <a:solidFill>
                <a:srgbClr val="000080"/>
              </a:solidFill>
              <a:latin typeface="Times" pitchFamily="-65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495801" y="3429000"/>
            <a:ext cx="4267200" cy="2185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</a:pPr>
            <a:endParaRPr lang="en-US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 sz="2000">
                <a:solidFill>
                  <a:srgbClr val="FF0080"/>
                </a:solidFill>
                <a:latin typeface="Times" pitchFamily="-65" charset="0"/>
              </a:rPr>
              <a:t>cold oPs</a:t>
            </a: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to minimize leak  through  </a:t>
            </a: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   entrance window</a:t>
            </a:r>
          </a:p>
          <a:p>
            <a:pPr>
              <a:buClr>
                <a:srgbClr val="408000"/>
              </a:buClr>
              <a:buFont typeface="Geneva CY" charset="0"/>
              <a:buNone/>
            </a:pPr>
            <a:endParaRPr lang="en-US" sz="20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hermetic calorimeter in magnetic field</a:t>
            </a: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2000">
                <a:solidFill>
                  <a:srgbClr val="000080"/>
                </a:solidFill>
                <a:latin typeface="Times" pitchFamily="-65" charset="0"/>
              </a:rPr>
              <a:t>  very thin vacuum pipe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ext Box 1026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36249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533400"/>
          </a:xfrm>
        </p:spPr>
        <p:txBody>
          <a:bodyPr/>
          <a:lstStyle/>
          <a:p>
            <a:r>
              <a:rPr lang="en-US" sz="2800" b="1">
                <a:solidFill>
                  <a:srgbClr val="FF0080"/>
                </a:solidFill>
                <a:latin typeface="Times" pitchFamily="-65" charset="0"/>
              </a:rPr>
              <a:t>Cross-check of oPs disappearance</a:t>
            </a:r>
            <a:r>
              <a:rPr lang="en-US" sz="3200" b="1">
                <a:solidFill>
                  <a:srgbClr val="FF0080"/>
                </a:solidFill>
                <a:latin typeface="Times" pitchFamily="-65" charset="0"/>
              </a:rPr>
              <a:t> </a:t>
            </a:r>
            <a:endParaRPr lang="en-US"/>
          </a:p>
        </p:txBody>
      </p:sp>
      <p:pic>
        <p:nvPicPr>
          <p:cNvPr id="362500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371600"/>
            <a:ext cx="4267200" cy="32432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62501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4495800" cy="3324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62502" name="Text Box 1030"/>
          <p:cNvSpPr txBox="1">
            <a:spLocks noChangeArrowheads="1"/>
          </p:cNvSpPr>
          <p:nvPr/>
        </p:nvSpPr>
        <p:spPr bwMode="auto">
          <a:xfrm>
            <a:off x="762000" y="762000"/>
            <a:ext cx="3516313" cy="600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No Coherence due to collisional</a:t>
            </a:r>
          </a:p>
          <a:p>
            <a:r>
              <a:rPr lang="en-US"/>
              <a:t>quenching of oPs-oPs`transitions </a:t>
            </a:r>
          </a:p>
        </p:txBody>
      </p:sp>
      <p:sp>
        <p:nvSpPr>
          <p:cNvPr id="362503" name="Text Box 1031"/>
          <p:cNvSpPr txBox="1">
            <a:spLocks noChangeArrowheads="1"/>
          </p:cNvSpPr>
          <p:nvPr/>
        </p:nvSpPr>
        <p:spPr bwMode="auto">
          <a:xfrm>
            <a:off x="5181600" y="838200"/>
            <a:ext cx="3143250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Coherent oPs-oPs`transitions </a:t>
            </a:r>
          </a:p>
        </p:txBody>
      </p:sp>
      <p:sp>
        <p:nvSpPr>
          <p:cNvPr id="362505" name="Text Box 1033"/>
          <p:cNvSpPr txBox="1">
            <a:spLocks noChangeArrowheads="1"/>
          </p:cNvSpPr>
          <p:nvPr/>
        </p:nvSpPr>
        <p:spPr bwMode="auto">
          <a:xfrm>
            <a:off x="1066800" y="4876800"/>
            <a:ext cx="7818438" cy="1235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Different from the LEPTA approach to search for modulations of </a:t>
            </a:r>
          </a:p>
          <a:p>
            <a:r>
              <a:rPr lang="en-US" sz="1800">
                <a:solidFill>
                  <a:schemeClr val="accent2"/>
                </a:solidFill>
              </a:rPr>
              <a:t>the  o-Ps decay curve, e.g. I.N. Meshkov et al. NIM B214 (2004) 186</a:t>
            </a:r>
          </a:p>
          <a:p>
            <a:r>
              <a:rPr lang="en-US" sz="1800">
                <a:solidFill>
                  <a:srgbClr val="FF0080"/>
                </a:solidFill>
              </a:rPr>
              <a:t>Comparison of two independent experiments would be very </a:t>
            </a:r>
          </a:p>
          <a:p>
            <a:r>
              <a:rPr lang="en-US" sz="1800">
                <a:solidFill>
                  <a:srgbClr val="FF0080"/>
                </a:solidFill>
              </a:rPr>
              <a:t>Intersting and important!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4011-4A3B-EB42-9958-EAA03891884D}" type="slidenum">
              <a:rPr lang="en-US"/>
              <a:pPr/>
              <a:t>68</a:t>
            </a:fld>
            <a:endParaRPr lang="en-US"/>
          </a:p>
        </p:txBody>
      </p:sp>
      <p:sp>
        <p:nvSpPr>
          <p:cNvPr id="259080" name="WordArt 8"/>
          <p:cNvSpPr>
            <a:spLocks noChangeArrowheads="1" noChangeShapeType="1" noTextEdit="1"/>
          </p:cNvSpPr>
          <p:nvPr/>
        </p:nvSpPr>
        <p:spPr bwMode="auto">
          <a:xfrm>
            <a:off x="1295400" y="1981200"/>
            <a:ext cx="7010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blurRad="63500" dist="46662" dir="2115817" algn="ctr" rotWithShape="0">
                  <a:srgbClr val="9999FF">
                    <a:alpha val="74998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П</a:t>
            </a:r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ульсирующий пучок</a:t>
            </a:r>
            <a:r>
              <a:rPr lang="de-CH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,</a:t>
            </a:r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 система мечения,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 и вакуумная мишень позитронов  </a:t>
            </a:r>
            <a:endParaRPr lang="en-US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blurRad="63500" dist="46662" dir="2115817" algn="ctr" rotWithShape="0">
                  <a:srgbClr val="9999FF">
                    <a:alpha val="74998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4800600" y="1371600"/>
            <a:ext cx="2035175" cy="312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b="1"/>
              <a:t>Double Gap Buncher</a:t>
            </a:r>
            <a:endParaRPr lang="en-US"/>
          </a:p>
        </p:txBody>
      </p:sp>
      <p:sp>
        <p:nvSpPr>
          <p:cNvPr id="130055" name="Line 7"/>
          <p:cNvSpPr>
            <a:spLocks noChangeShapeType="1"/>
          </p:cNvSpPr>
          <p:nvPr/>
        </p:nvSpPr>
        <p:spPr bwMode="auto">
          <a:xfrm flipH="1">
            <a:off x="4419600" y="1752600"/>
            <a:ext cx="11430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267200" cy="6096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FF0080"/>
                </a:solidFill>
              </a:rPr>
              <a:t>o-Ps decay rate puzzle</a:t>
            </a:r>
            <a:r>
              <a:rPr lang="en-US" sz="2000">
                <a:solidFill>
                  <a:srgbClr val="FF0080"/>
                </a:solidFill>
              </a:rPr>
              <a:t> 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pic>
        <p:nvPicPr>
          <p:cNvPr id="19467" name="Picture 11" descr="ops_history.jpg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5410200" cy="4724400"/>
          </a:xfrm>
          <a:prstGeom prst="rect">
            <a:avLst/>
          </a:prstGeom>
          <a:noFill/>
        </p:spPr>
      </p:pic>
      <p:sp>
        <p:nvSpPr>
          <p:cNvPr id="19471" name="Text Box 4"/>
          <p:cNvSpPr txBox="1">
            <a:spLocks noChangeArrowheads="1"/>
          </p:cNvSpPr>
          <p:nvPr/>
        </p:nvSpPr>
        <p:spPr bwMode="auto">
          <a:xfrm>
            <a:off x="5181600" y="1981200"/>
            <a:ext cx="3962400" cy="16927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</a:rPr>
              <a:t>Discrepancy                         :   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0080"/>
                </a:solidFill>
              </a:rPr>
              <a:t> new unknow contribution       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0080"/>
                </a:solidFill>
              </a:rPr>
              <a:t> Br(oPs-&gt;X</a:t>
            </a:r>
            <a:r>
              <a:rPr lang="en-US" sz="2400">
                <a:solidFill>
                  <a:srgbClr val="000080"/>
                </a:solidFill>
              </a:rPr>
              <a:t>)</a:t>
            </a:r>
            <a:r>
              <a:rPr lang="en-US" sz="2400">
                <a:solidFill>
                  <a:srgbClr val="FF0080"/>
                </a:solidFill>
                <a:latin typeface="Times" pitchFamily="-65" charset="0"/>
              </a:rPr>
              <a:t>~</a:t>
            </a:r>
            <a:r>
              <a:rPr lang="en-US" sz="24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10</a:t>
            </a:r>
            <a:r>
              <a:rPr lang="en-US" sz="2400" baseline="30000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-3</a:t>
            </a:r>
            <a:r>
              <a:rPr lang="en-US">
                <a:solidFill>
                  <a:srgbClr val="FF0080"/>
                </a:solidFill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 </a:t>
            </a:r>
            <a:endParaRPr lang="en-US" sz="2000">
              <a:solidFill>
                <a:srgbClr val="000080"/>
              </a:solidFill>
            </a:endParaRPr>
          </a:p>
          <a:p>
            <a:pPr>
              <a:buFontTx/>
              <a:buChar char="-"/>
            </a:pPr>
            <a:r>
              <a:rPr lang="en-US" sz="2000">
                <a:solidFill>
                  <a:srgbClr val="000080"/>
                </a:solidFill>
              </a:rPr>
              <a:t> experimental problems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0080"/>
                </a:solidFill>
              </a:rPr>
              <a:t> B is anomalously big   </a:t>
            </a:r>
          </a:p>
        </p:txBody>
      </p:sp>
      <p:pic>
        <p:nvPicPr>
          <p:cNvPr id="19472" name="Picture 1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858000" y="1905000"/>
            <a:ext cx="19431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9473" name="AutoShape 17"/>
          <p:cNvSpPr>
            <a:spLocks/>
          </p:cNvSpPr>
          <p:nvPr/>
        </p:nvSpPr>
        <p:spPr bwMode="auto">
          <a:xfrm>
            <a:off x="4876800" y="2438400"/>
            <a:ext cx="304800" cy="1447800"/>
          </a:xfrm>
          <a:prstGeom prst="rightBrace">
            <a:avLst>
              <a:gd name="adj1" fmla="val 39583"/>
              <a:gd name="adj2" fmla="val 50000"/>
            </a:avLst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5334000" y="3886200"/>
            <a:ext cx="3810000" cy="2248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</a:rPr>
              <a:t>Tokyo measurements </a:t>
            </a:r>
          </a:p>
          <a:p>
            <a:r>
              <a:rPr lang="en-US" sz="2000">
                <a:solidFill>
                  <a:srgbClr val="000080"/>
                </a:solidFill>
              </a:rPr>
              <a:t>(</a:t>
            </a:r>
            <a:r>
              <a:rPr lang="en-US" sz="2000">
                <a:solidFill>
                  <a:srgbClr val="FF0080"/>
                </a:solidFill>
              </a:rPr>
              <a:t>oPs formation in target</a:t>
            </a:r>
            <a:r>
              <a:rPr lang="en-US" sz="2000">
                <a:solidFill>
                  <a:srgbClr val="000080"/>
                </a:solidFill>
              </a:rPr>
              <a:t>) </a:t>
            </a:r>
          </a:p>
          <a:p>
            <a:r>
              <a:rPr lang="en-US" sz="2000">
                <a:solidFill>
                  <a:srgbClr val="000080"/>
                </a:solidFill>
              </a:rPr>
              <a:t> </a:t>
            </a:r>
          </a:p>
          <a:p>
            <a:r>
              <a:rPr lang="en-US" sz="2000">
                <a:solidFill>
                  <a:srgbClr val="000080"/>
                </a:solidFill>
              </a:rPr>
              <a:t>Ann Arbor experiment </a:t>
            </a:r>
          </a:p>
          <a:p>
            <a:r>
              <a:rPr lang="en-US" sz="2000">
                <a:solidFill>
                  <a:srgbClr val="000080"/>
                </a:solidFill>
              </a:rPr>
              <a:t>(</a:t>
            </a:r>
            <a:r>
              <a:rPr lang="en-US" sz="2000">
                <a:solidFill>
                  <a:srgbClr val="FF0080"/>
                </a:solidFill>
              </a:rPr>
              <a:t>oPs formation in vacuum,</a:t>
            </a:r>
            <a:r>
              <a:rPr lang="en-US" sz="2000">
                <a:solidFill>
                  <a:srgbClr val="000080"/>
                </a:solidFill>
              </a:rPr>
              <a:t>)</a:t>
            </a:r>
          </a:p>
          <a:p>
            <a:r>
              <a:rPr lang="en-US" sz="2000">
                <a:solidFill>
                  <a:srgbClr val="000080"/>
                </a:solidFill>
              </a:rPr>
              <a:t>agree to each other and also agree with QED predictions</a:t>
            </a:r>
          </a:p>
        </p:txBody>
      </p:sp>
      <p:sp>
        <p:nvSpPr>
          <p:cNvPr id="19476" name="AutoShape 20"/>
          <p:cNvSpPr>
            <a:spLocks/>
          </p:cNvSpPr>
          <p:nvPr/>
        </p:nvSpPr>
        <p:spPr bwMode="auto">
          <a:xfrm>
            <a:off x="4800600" y="4038600"/>
            <a:ext cx="457200" cy="1447800"/>
          </a:xfrm>
          <a:prstGeom prst="rightBrace">
            <a:avLst>
              <a:gd name="adj1" fmla="val 26389"/>
              <a:gd name="adj2" fmla="val 50000"/>
            </a:avLst>
          </a:prstGeom>
          <a:noFill/>
          <a:ln w="28575">
            <a:solidFill>
              <a:srgbClr val="FF008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228600" y="5791200"/>
            <a:ext cx="2631146" cy="3407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Ann Arbor</a:t>
            </a:r>
            <a:r>
              <a:rPr lang="en-US">
                <a:solidFill>
                  <a:srgbClr val="FF6600"/>
                </a:solidFill>
              </a:rPr>
              <a:t> “small” cavity</a:t>
            </a:r>
            <a:endParaRPr lang="en-US" sz="2000">
              <a:solidFill>
                <a:srgbClr val="FF6600"/>
              </a:solidFill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3352800"/>
            <a:ext cx="2430971" cy="3407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Ann Arbor </a:t>
            </a:r>
            <a:r>
              <a:rPr lang="en-US">
                <a:solidFill>
                  <a:srgbClr val="FF6600"/>
                </a:solidFill>
              </a:rPr>
              <a:t>“big” cavity</a:t>
            </a: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1600200" y="3810000"/>
            <a:ext cx="1143000" cy="76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V="1">
            <a:off x="1447800" y="5257800"/>
            <a:ext cx="762000" cy="533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 descr="rat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371600"/>
            <a:ext cx="2819400" cy="455831"/>
          </a:xfrm>
          <a:prstGeom prst="rect">
            <a:avLst/>
          </a:prstGeom>
        </p:spPr>
      </p:pic>
      <p:sp>
        <p:nvSpPr>
          <p:cNvPr id="20" name="Text Box 1031"/>
          <p:cNvSpPr txBox="1">
            <a:spLocks noChangeArrowheads="1"/>
          </p:cNvSpPr>
          <p:nvPr/>
        </p:nvSpPr>
        <p:spPr bwMode="auto">
          <a:xfrm>
            <a:off x="838200" y="685800"/>
            <a:ext cx="68699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Review: 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Dobroliubov, Gninenko,  Ignatiev, Matveev, IJMP</a:t>
            </a:r>
            <a:r>
              <a:rPr lang="ru-RU">
                <a:solidFill>
                  <a:srgbClr val="0066CC"/>
                </a:solidFill>
                <a:latin typeface="Arial" pitchFamily="-65" charset="0"/>
              </a:rPr>
              <a:t> А8 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(</a:t>
            </a:r>
            <a:r>
              <a:rPr lang="ru-RU">
                <a:solidFill>
                  <a:srgbClr val="0066CC"/>
                </a:solidFill>
                <a:latin typeface="Arial" pitchFamily="-65" charset="0"/>
              </a:rPr>
              <a:t>1993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)</a:t>
            </a:r>
            <a:r>
              <a:rPr lang="ru-RU">
                <a:solidFill>
                  <a:srgbClr val="0066CC"/>
                </a:solidFill>
                <a:latin typeface="Arial" pitchFamily="-65" charset="0"/>
              </a:rPr>
              <a:t> 2859</a:t>
            </a:r>
            <a:endParaRPr lang="en-US">
              <a:solidFill>
                <a:srgbClr val="CC66FF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28600" y="6172200"/>
            <a:ext cx="85074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80"/>
                </a:solidFill>
              </a:rPr>
              <a:t>Today: agreement within 1sigma, but theoretical accuracy is a factor 100 better!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447800"/>
            <a:ext cx="4808538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373380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F2EF32"/>
              </a:buClr>
              <a:buSzPct val="130000"/>
              <a:buFont typeface="Times" pitchFamily="-65" charset="0"/>
              <a:buChar char="•"/>
            </a:pP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  <a:ea typeface="Arial" pitchFamily="-65" charset="0"/>
                <a:cs typeface="Arial" pitchFamily="-65" charset="0"/>
              </a:rPr>
              <a:t> 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e</a:t>
            </a:r>
            <a:r>
              <a:rPr lang="en-US" sz="20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+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s strike a W single</a:t>
            </a:r>
          </a:p>
          <a:p>
            <a:pPr eaLnBrk="1" hangingPunct="1">
              <a:buClr>
                <a:schemeClr val="bg1"/>
              </a:buClr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crystal foil</a:t>
            </a: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pPr eaLnBrk="1" hangingPunct="1">
              <a:buClr>
                <a:srgbClr val="F2EF32"/>
              </a:buClr>
              <a:buSzPct val="130000"/>
              <a:buFont typeface="Times" pitchFamily="-65" charset="0"/>
              <a:buChar char="•"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Slow to epithermal  </a:t>
            </a:r>
          </a:p>
          <a:p>
            <a:pPr eaLnBrk="1" hangingPunct="1">
              <a:buClr>
                <a:schemeClr val="bg1"/>
              </a:buClr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energies in ~10</a:t>
            </a:r>
            <a:r>
              <a:rPr lang="en-US" sz="20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–12 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s</a:t>
            </a:r>
          </a:p>
          <a:p>
            <a:pPr eaLnBrk="1" hangingPunct="1">
              <a:buClr>
                <a:srgbClr val="F2EF32"/>
              </a:buClr>
              <a:buSzPct val="130000"/>
              <a:buFont typeface="Times" pitchFamily="-65" charset="0"/>
              <a:buChar char="•"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Diffuse ~ 500 nm.</a:t>
            </a:r>
          </a:p>
          <a:p>
            <a:pPr eaLnBrk="1" hangingPunct="1">
              <a:buClr>
                <a:schemeClr val="bg1"/>
              </a:buClr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Either annihilate, or</a:t>
            </a:r>
          </a:p>
          <a:p>
            <a:pPr eaLnBrk="1" hangingPunct="1">
              <a:buClr>
                <a:srgbClr val="F2EF32"/>
              </a:buClr>
              <a:buSzPct val="130000"/>
              <a:buFont typeface="Times" pitchFamily="-65" charset="0"/>
              <a:buChar char="•"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Escape through a </a:t>
            </a:r>
          </a:p>
          <a:p>
            <a:pPr eaLnBrk="1" hangingPunct="1"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surface with </a:t>
            </a:r>
            <a:r>
              <a:rPr 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E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~3 eV.  </a:t>
            </a:r>
          </a:p>
          <a:p>
            <a:pPr eaLnBrk="1" hangingPunct="1"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 Efficiency ~10 </a:t>
            </a:r>
            <a:r>
              <a:rPr lang="en-US" sz="20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– 4</a:t>
            </a: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Arial" pitchFamily="-65" charset="0"/>
              <a:cs typeface="Arial" pitchFamily="-65" charset="0"/>
            </a:endParaRPr>
          </a:p>
          <a:p>
            <a:pPr eaLnBrk="1" hangingPunct="1">
              <a:buClr>
                <a:srgbClr val="F2EF32"/>
              </a:buClr>
              <a:buSzPct val="130000"/>
              <a:buFont typeface="Times" pitchFamily="-65" charset="0"/>
              <a:buChar char="•"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Difficulties:</a:t>
            </a: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Arial" pitchFamily="-65" charset="0"/>
              <a:cs typeface="Arial" pitchFamily="-65" charset="0"/>
            </a:endParaRPr>
          </a:p>
          <a:p>
            <a:pPr eaLnBrk="1" hangingPunct="1">
              <a:buClr>
                <a:schemeClr val="bg1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annealing at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2000 C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to </a:t>
            </a:r>
          </a:p>
          <a:p>
            <a:pPr eaLnBrk="1" hangingPunct="1">
              <a:buClr>
                <a:schemeClr val="bg1"/>
              </a:buClr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 remove deffects</a:t>
            </a:r>
          </a:p>
          <a:p>
            <a:pPr eaLnBrk="1" hangingPunct="1">
              <a:buClr>
                <a:schemeClr val="bg1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UHV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for lifetime of the </a:t>
            </a:r>
          </a:p>
          <a:p>
            <a:pPr eaLnBrk="1" hangingPunct="1">
              <a:buClr>
                <a:schemeClr val="bg1"/>
              </a:buClr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Arial" pitchFamily="-65" charset="0"/>
                <a:cs typeface="Arial" pitchFamily="-65" charset="0"/>
              </a:rPr>
              <a:t>   surface</a:t>
            </a:r>
          </a:p>
          <a:p>
            <a:pPr eaLnBrk="1" hangingPunct="1">
              <a:buClr>
                <a:schemeClr val="bg1"/>
              </a:buClr>
              <a:buFontTx/>
              <a:buChar char="•"/>
            </a:pP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828800" y="6096000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28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  <p:sp>
        <p:nvSpPr>
          <p:cNvPr id="301062" name="Rectangle 6"/>
          <p:cNvSpPr>
            <a:spLocks noChangeArrowheads="1"/>
          </p:cNvSpPr>
          <p:nvPr/>
        </p:nvSpPr>
        <p:spPr bwMode="auto">
          <a:xfrm>
            <a:off x="4800600" y="6096000"/>
            <a:ext cx="38100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http://positron.physik.uni-halle.de</a:t>
            </a:r>
          </a:p>
        </p:txBody>
      </p:sp>
      <p:sp>
        <p:nvSpPr>
          <p:cNvPr id="30106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534400" cy="6858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Positron moderation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Line 2"/>
          <p:cNvSpPr>
            <a:spLocks noChangeShapeType="1"/>
          </p:cNvSpPr>
          <p:nvPr/>
        </p:nvSpPr>
        <p:spPr bwMode="auto">
          <a:xfrm>
            <a:off x="762000" y="914400"/>
            <a:ext cx="0" cy="152400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35" name="Line 3"/>
          <p:cNvSpPr>
            <a:spLocks noChangeShapeType="1"/>
          </p:cNvSpPr>
          <p:nvPr/>
        </p:nvSpPr>
        <p:spPr bwMode="auto">
          <a:xfrm>
            <a:off x="457200" y="1981200"/>
            <a:ext cx="3200400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36" name="Oval 4"/>
          <p:cNvSpPr>
            <a:spLocks noChangeArrowheads="1"/>
          </p:cNvSpPr>
          <p:nvPr/>
        </p:nvSpPr>
        <p:spPr bwMode="auto">
          <a:xfrm>
            <a:off x="1066800" y="1752600"/>
            <a:ext cx="1676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3810000" y="1752600"/>
            <a:ext cx="327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</a:t>
            </a: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533400" y="381000"/>
            <a:ext cx="374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E</a:t>
            </a:r>
          </a:p>
        </p:txBody>
      </p:sp>
      <p:sp>
        <p:nvSpPr>
          <p:cNvPr id="351239" name="Oval 7"/>
          <p:cNvSpPr>
            <a:spLocks noChangeArrowheads="1"/>
          </p:cNvSpPr>
          <p:nvPr/>
        </p:nvSpPr>
        <p:spPr bwMode="auto">
          <a:xfrm rot="-5400000">
            <a:off x="7391400" y="4495800"/>
            <a:ext cx="1676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40" name="Line 8"/>
          <p:cNvSpPr>
            <a:spLocks noChangeShapeType="1"/>
          </p:cNvSpPr>
          <p:nvPr/>
        </p:nvSpPr>
        <p:spPr bwMode="auto">
          <a:xfrm>
            <a:off x="5410200" y="5486400"/>
            <a:ext cx="3200400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41" name="Line 9"/>
          <p:cNvSpPr>
            <a:spLocks noChangeShapeType="1"/>
          </p:cNvSpPr>
          <p:nvPr/>
        </p:nvSpPr>
        <p:spPr bwMode="auto">
          <a:xfrm>
            <a:off x="2438400" y="3810000"/>
            <a:ext cx="3200400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42" name="Text Box 10"/>
          <p:cNvSpPr txBox="1">
            <a:spLocks noChangeArrowheads="1"/>
          </p:cNvSpPr>
          <p:nvPr/>
        </p:nvSpPr>
        <p:spPr bwMode="auto">
          <a:xfrm>
            <a:off x="8610600" y="5181600"/>
            <a:ext cx="327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</a:t>
            </a:r>
          </a:p>
        </p:txBody>
      </p:sp>
      <p:sp>
        <p:nvSpPr>
          <p:cNvPr id="351243" name="Text Box 11"/>
          <p:cNvSpPr txBox="1">
            <a:spLocks noChangeArrowheads="1"/>
          </p:cNvSpPr>
          <p:nvPr/>
        </p:nvSpPr>
        <p:spPr bwMode="auto">
          <a:xfrm>
            <a:off x="5638800" y="3505200"/>
            <a:ext cx="327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</a:t>
            </a:r>
          </a:p>
        </p:txBody>
      </p:sp>
      <p:sp>
        <p:nvSpPr>
          <p:cNvPr id="351244" name="Line 12"/>
          <p:cNvSpPr>
            <a:spLocks noChangeShapeType="1"/>
          </p:cNvSpPr>
          <p:nvPr/>
        </p:nvSpPr>
        <p:spPr bwMode="auto">
          <a:xfrm>
            <a:off x="2971800" y="2743200"/>
            <a:ext cx="0" cy="152400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45" name="Line 13"/>
          <p:cNvSpPr>
            <a:spLocks noChangeShapeType="1"/>
          </p:cNvSpPr>
          <p:nvPr/>
        </p:nvSpPr>
        <p:spPr bwMode="auto">
          <a:xfrm>
            <a:off x="6248400" y="4114800"/>
            <a:ext cx="0" cy="152400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46" name="Text Box 14"/>
          <p:cNvSpPr txBox="1">
            <a:spLocks noChangeArrowheads="1"/>
          </p:cNvSpPr>
          <p:nvPr/>
        </p:nvSpPr>
        <p:spPr bwMode="auto">
          <a:xfrm>
            <a:off x="2743200" y="2286000"/>
            <a:ext cx="374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E</a:t>
            </a:r>
          </a:p>
        </p:txBody>
      </p:sp>
      <p:sp>
        <p:nvSpPr>
          <p:cNvPr id="351247" name="Text Box 15"/>
          <p:cNvSpPr txBox="1">
            <a:spLocks noChangeArrowheads="1"/>
          </p:cNvSpPr>
          <p:nvPr/>
        </p:nvSpPr>
        <p:spPr bwMode="auto">
          <a:xfrm>
            <a:off x="6019800" y="3581400"/>
            <a:ext cx="374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E</a:t>
            </a:r>
          </a:p>
        </p:txBody>
      </p:sp>
      <p:sp>
        <p:nvSpPr>
          <p:cNvPr id="351248" name="Oval 16"/>
          <p:cNvSpPr>
            <a:spLocks noChangeArrowheads="1"/>
          </p:cNvSpPr>
          <p:nvPr/>
        </p:nvSpPr>
        <p:spPr bwMode="auto">
          <a:xfrm rot="2186347">
            <a:off x="3276600" y="3124200"/>
            <a:ext cx="1676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49" name="Text Box 17"/>
          <p:cNvSpPr txBox="1">
            <a:spLocks noChangeArrowheads="1"/>
          </p:cNvSpPr>
          <p:nvPr/>
        </p:nvSpPr>
        <p:spPr bwMode="auto">
          <a:xfrm>
            <a:off x="4419600" y="1571625"/>
            <a:ext cx="3871913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Positron velocity modulation:</a:t>
            </a:r>
          </a:p>
          <a:p>
            <a:pPr eaLnBrk="1" hangingPunct="1"/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accelerate those who are late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</a:p>
        </p:txBody>
      </p:sp>
      <p:sp>
        <p:nvSpPr>
          <p:cNvPr id="351250" name="Text Box 18"/>
          <p:cNvSpPr txBox="1">
            <a:spLocks noChangeArrowheads="1"/>
          </p:cNvSpPr>
          <p:nvPr/>
        </p:nvSpPr>
        <p:spPr bwMode="auto">
          <a:xfrm>
            <a:off x="914400" y="762000"/>
            <a:ext cx="3252788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       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Departure: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small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D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E, but large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 D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    </a:t>
            </a:r>
          </a:p>
        </p:txBody>
      </p:sp>
      <p:sp>
        <p:nvSpPr>
          <p:cNvPr id="351251" name="Text Box 19"/>
          <p:cNvSpPr txBox="1">
            <a:spLocks noChangeArrowheads="1"/>
          </p:cNvSpPr>
          <p:nvPr/>
        </p:nvSpPr>
        <p:spPr bwMode="auto">
          <a:xfrm>
            <a:off x="5853113" y="2867025"/>
            <a:ext cx="27241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Arrival</a:t>
            </a:r>
          </a:p>
          <a:p>
            <a:pPr algn="ctr"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small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D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t, but large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 D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E</a:t>
            </a:r>
          </a:p>
        </p:txBody>
      </p:sp>
      <p:sp>
        <p:nvSpPr>
          <p:cNvPr id="351252" name="Line 20"/>
          <p:cNvSpPr>
            <a:spLocks noChangeShapeType="1"/>
          </p:cNvSpPr>
          <p:nvPr/>
        </p:nvSpPr>
        <p:spPr bwMode="auto">
          <a:xfrm>
            <a:off x="1905000" y="15240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3" name="Line 21"/>
          <p:cNvSpPr>
            <a:spLocks noChangeShapeType="1"/>
          </p:cNvSpPr>
          <p:nvPr/>
        </p:nvSpPr>
        <p:spPr bwMode="auto">
          <a:xfrm flipV="1">
            <a:off x="1905000" y="19050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4" name="Rectangle 22"/>
          <p:cNvSpPr>
            <a:spLocks noChangeArrowheads="1"/>
          </p:cNvSpPr>
          <p:nvPr/>
        </p:nvSpPr>
        <p:spPr bwMode="auto">
          <a:xfrm>
            <a:off x="1600200" y="2286000"/>
            <a:ext cx="5746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D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E</a:t>
            </a:r>
          </a:p>
        </p:txBody>
      </p:sp>
      <p:sp>
        <p:nvSpPr>
          <p:cNvPr id="351255" name="Line 23"/>
          <p:cNvSpPr>
            <a:spLocks noChangeShapeType="1"/>
          </p:cNvSpPr>
          <p:nvPr/>
        </p:nvSpPr>
        <p:spPr bwMode="auto">
          <a:xfrm>
            <a:off x="7772400" y="4648200"/>
            <a:ext cx="3810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6" name="Line 24"/>
          <p:cNvSpPr>
            <a:spLocks noChangeShapeType="1"/>
          </p:cNvSpPr>
          <p:nvPr/>
        </p:nvSpPr>
        <p:spPr bwMode="auto">
          <a:xfrm flipH="1">
            <a:off x="8305800" y="4648200"/>
            <a:ext cx="3048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7" name="Rectangle 25"/>
          <p:cNvSpPr>
            <a:spLocks noChangeArrowheads="1"/>
          </p:cNvSpPr>
          <p:nvPr/>
        </p:nvSpPr>
        <p:spPr bwMode="auto">
          <a:xfrm>
            <a:off x="7239000" y="4495800"/>
            <a:ext cx="45878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D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</a:t>
            </a:r>
          </a:p>
        </p:txBody>
      </p:sp>
      <p:sp>
        <p:nvSpPr>
          <p:cNvPr id="351258" name="Line 26"/>
          <p:cNvSpPr>
            <a:spLocks noChangeShapeType="1"/>
          </p:cNvSpPr>
          <p:nvPr/>
        </p:nvSpPr>
        <p:spPr bwMode="auto">
          <a:xfrm>
            <a:off x="3810000" y="2819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9" name="Line 27"/>
          <p:cNvSpPr>
            <a:spLocks noChangeShapeType="1"/>
          </p:cNvSpPr>
          <p:nvPr/>
        </p:nvSpPr>
        <p:spPr bwMode="auto">
          <a:xfrm>
            <a:off x="4114800" y="3048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0" name="Line 28"/>
          <p:cNvSpPr>
            <a:spLocks noChangeShapeType="1"/>
          </p:cNvSpPr>
          <p:nvPr/>
        </p:nvSpPr>
        <p:spPr bwMode="auto">
          <a:xfrm>
            <a:off x="43434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1" name="Line 29"/>
          <p:cNvSpPr>
            <a:spLocks noChangeShapeType="1"/>
          </p:cNvSpPr>
          <p:nvPr/>
        </p:nvSpPr>
        <p:spPr bwMode="auto">
          <a:xfrm>
            <a:off x="4495800" y="3352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2" name="Line 30"/>
          <p:cNvSpPr>
            <a:spLocks noChangeShapeType="1"/>
          </p:cNvSpPr>
          <p:nvPr/>
        </p:nvSpPr>
        <p:spPr bwMode="auto">
          <a:xfrm>
            <a:off x="4724400" y="3505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3" name="Line 31"/>
          <p:cNvSpPr>
            <a:spLocks noChangeShapeType="1"/>
          </p:cNvSpPr>
          <p:nvPr/>
        </p:nvSpPr>
        <p:spPr bwMode="auto">
          <a:xfrm>
            <a:off x="3505200" y="2667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4" name="Oval 32"/>
          <p:cNvSpPr>
            <a:spLocks noChangeArrowheads="1"/>
          </p:cNvSpPr>
          <p:nvPr/>
        </p:nvSpPr>
        <p:spPr bwMode="auto">
          <a:xfrm>
            <a:off x="3276600" y="1905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5" name="Oval 33"/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6" name="Oval 34"/>
          <p:cNvSpPr>
            <a:spLocks noChangeArrowheads="1"/>
          </p:cNvSpPr>
          <p:nvPr/>
        </p:nvSpPr>
        <p:spPr bwMode="auto">
          <a:xfrm>
            <a:off x="82296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7" name="Rectangle 35"/>
          <p:cNvSpPr>
            <a:spLocks noChangeArrowheads="1"/>
          </p:cNvSpPr>
          <p:nvPr/>
        </p:nvSpPr>
        <p:spPr bwMode="auto">
          <a:xfrm>
            <a:off x="3662363" y="914400"/>
            <a:ext cx="16129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Arrival time</a:t>
            </a:r>
          </a:p>
        </p:txBody>
      </p:sp>
      <p:sp>
        <p:nvSpPr>
          <p:cNvPr id="351268" name="Line 36"/>
          <p:cNvSpPr>
            <a:spLocks noChangeShapeType="1"/>
          </p:cNvSpPr>
          <p:nvPr/>
        </p:nvSpPr>
        <p:spPr bwMode="auto">
          <a:xfrm flipH="1">
            <a:off x="3352800" y="13716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69" name="Rectangle 3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5638800" cy="533400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Comic Sans MS" pitchFamily="-65" charset="0"/>
              </a:rPr>
              <a:t>How to make pulsed beam?</a:t>
            </a:r>
            <a:endParaRPr lang="en-US"/>
          </a:p>
        </p:txBody>
      </p:sp>
      <p:sp>
        <p:nvSpPr>
          <p:cNvPr id="351270" name="Text Box 38"/>
          <p:cNvSpPr txBox="1">
            <a:spLocks noChangeArrowheads="1"/>
          </p:cNvSpPr>
          <p:nvPr/>
        </p:nvSpPr>
        <p:spPr bwMode="auto">
          <a:xfrm>
            <a:off x="533400" y="4497388"/>
            <a:ext cx="44640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Problems for large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D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</a:p>
          <a:p>
            <a:pPr eaLnBrk="1" hangingPunct="1"/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- fast switch on-off of high voltage </a:t>
            </a:r>
          </a:p>
          <a:p>
            <a:pPr eaLnBrk="1" hangingPunct="1">
              <a:buFontTx/>
              <a:buChar char="-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possible aberrations</a:t>
            </a:r>
          </a:p>
          <a:p>
            <a:pPr eaLnBrk="1" hangingPunct="1">
              <a:buFontTx/>
              <a:buChar char="-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intensity is limited by rad. safety 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54380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86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Comic Sans MS" pitchFamily="-65" charset="0"/>
              </a:rPr>
              <a:t>Pulsing System </a:t>
            </a:r>
            <a:endParaRPr lang="en-US"/>
          </a:p>
        </p:txBody>
      </p:sp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419600"/>
            <a:ext cx="54864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343400"/>
            <a:ext cx="3098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3505200" y="3581400"/>
            <a:ext cx="4495800" cy="381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80"/>
                </a:solidFill>
              </a:rPr>
              <a:t>Low aberration scheme</a:t>
            </a:r>
            <a:endParaRPr lang="en-US" sz="2000"/>
          </a:p>
        </p:txBody>
      </p:sp>
      <p:sp>
        <p:nvSpPr>
          <p:cNvPr id="164874" name="Rectangle 10"/>
          <p:cNvSpPr>
            <a:spLocks noChangeArrowheads="1"/>
          </p:cNvSpPr>
          <p:nvPr/>
        </p:nvSpPr>
        <p:spPr bwMode="auto">
          <a:xfrm>
            <a:off x="1066800" y="4495800"/>
            <a:ext cx="3886200" cy="381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80"/>
                </a:solidFill>
              </a:rPr>
              <a:t>Double gap buncher</a:t>
            </a:r>
            <a:r>
              <a:rPr lang="en-US" sz="2000"/>
              <a:t> </a:t>
            </a:r>
          </a:p>
        </p:txBody>
      </p:sp>
      <p:sp>
        <p:nvSpPr>
          <p:cNvPr id="164876" name="Rectangle 12"/>
          <p:cNvSpPr>
            <a:spLocks noChangeArrowheads="1"/>
          </p:cNvSpPr>
          <p:nvPr/>
        </p:nvSpPr>
        <p:spPr bwMode="auto">
          <a:xfrm>
            <a:off x="6858000" y="4419600"/>
            <a:ext cx="1981200" cy="381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80"/>
                </a:solidFill>
              </a:rPr>
              <a:t>Pulse shape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868A-0086-E94C-BB1E-79FC1BF4B8BC}" type="slidenum">
              <a:rPr lang="en-US"/>
              <a:pPr/>
              <a:t>73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lide0044_image152.gif"/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3400" y="533400"/>
            <a:ext cx="78232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7868A-0086-E94C-BB1E-79FC1BF4B8BC}" type="slidenum">
              <a:rPr lang="en-US"/>
              <a:pPr/>
              <a:t>74</a:t>
            </a:fld>
            <a:endParaRPr lang="en-US"/>
          </a:p>
        </p:txBody>
      </p:sp>
      <p:pic>
        <p:nvPicPr>
          <p:cNvPr id="373765" name="Picture 5" descr="\\CERNHOME03.CERN.CH\Desktop_G\gninenko\SERGEI GNINENKO\beam_pao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95400"/>
            <a:ext cx="6324600" cy="4876800"/>
          </a:xfrm>
          <a:prstGeom prst="rect">
            <a:avLst/>
          </a:prstGeom>
          <a:noFill/>
        </p:spPr>
      </p:pic>
      <p:sp>
        <p:nvSpPr>
          <p:cNvPr id="373766" name="Rectangle 6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6096000" cy="1143000"/>
          </a:xfrm>
        </p:spPr>
        <p:txBody>
          <a:bodyPr/>
          <a:lstStyle/>
          <a:p>
            <a:r>
              <a:rPr lang="en-US" sz="3600">
                <a:solidFill>
                  <a:srgbClr val="FF0080"/>
                </a:solidFill>
                <a:latin typeface="Times CY" pitchFamily="-65" charset="-52"/>
              </a:rPr>
              <a:t> Фото пучка (+топ модель)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3276600" cy="7620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</a:rPr>
              <a:t>Beam Photos</a:t>
            </a:r>
            <a:endParaRPr lang="en-US"/>
          </a:p>
        </p:txBody>
      </p:sp>
      <p:pic>
        <p:nvPicPr>
          <p:cNvPr id="90118" name="Picture 6" descr="IMG_3037.jpg                                                   0016FAFE         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4038600" cy="2800350"/>
          </a:xfrm>
          <a:prstGeom prst="rect">
            <a:avLst/>
          </a:prstGeom>
          <a:noFill/>
        </p:spPr>
      </p:pic>
      <p:pic>
        <p:nvPicPr>
          <p:cNvPr id="90119" name="Picture 7" descr="IMG_3041.jpg                                                   0016FAFE                               C0173FB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838200"/>
            <a:ext cx="4114800" cy="2701925"/>
          </a:xfrm>
          <a:prstGeom prst="rect">
            <a:avLst/>
          </a:prstGeom>
          <a:noFill/>
        </p:spPr>
      </p:pic>
      <p:pic>
        <p:nvPicPr>
          <p:cNvPr id="90120" name="Picture 8" descr="IMG_3045.jpg                                                   0016FAFE                               C0173FB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657600"/>
            <a:ext cx="4038600" cy="3048000"/>
          </a:xfrm>
          <a:prstGeom prst="rect">
            <a:avLst/>
          </a:prstGeom>
          <a:noFill/>
        </p:spPr>
      </p:pic>
      <p:pic>
        <p:nvPicPr>
          <p:cNvPr id="90122" name="Picture 10" descr="IMG_3046.jpg                                                   0016FAFE                               C0173FB0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581400"/>
            <a:ext cx="4137025" cy="310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4479925" y="2405063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4400">
              <a:solidFill>
                <a:schemeClr val="tx2"/>
              </a:solidFill>
              <a:latin typeface="Times" pitchFamily="-65" charset="0"/>
            </a:endParaRP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1116013" y="115888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2800">
              <a:solidFill>
                <a:schemeClr val="bg1"/>
              </a:solidFill>
              <a:latin typeface="Comic Sans MS" pitchFamily="-65" charset="0"/>
            </a:endParaRP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5715000" y="4343400"/>
            <a:ext cx="300196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Repetition period ~ 1 </a:t>
            </a:r>
            <a:r>
              <a:rPr lang="en-US" sz="20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m</a:t>
            </a:r>
            <a:r>
              <a:rPr lang="en-US" sz="20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s</a:t>
            </a:r>
          </a:p>
        </p:txBody>
      </p:sp>
      <p:pic>
        <p:nvPicPr>
          <p:cNvPr id="16999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362200"/>
            <a:ext cx="51720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381000" y="1066800"/>
            <a:ext cx="25146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~ 2.3 ns (FWHM)</a:t>
            </a:r>
          </a:p>
          <a:p>
            <a:pPr algn="ctr" eaLnBrk="1" hangingPunct="1"/>
            <a:r>
              <a:rPr lang="en-US" sz="20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for an Initial pulse of 300ns</a:t>
            </a:r>
          </a:p>
        </p:txBody>
      </p:sp>
      <p:sp>
        <p:nvSpPr>
          <p:cNvPr id="169993" name="Line 9"/>
          <p:cNvSpPr>
            <a:spLocks noChangeShapeType="1"/>
          </p:cNvSpPr>
          <p:nvPr/>
        </p:nvSpPr>
        <p:spPr bwMode="auto">
          <a:xfrm>
            <a:off x="1243013" y="3886200"/>
            <a:ext cx="3048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4" name="Line 10"/>
          <p:cNvSpPr>
            <a:spLocks noChangeShapeType="1"/>
          </p:cNvSpPr>
          <p:nvPr/>
        </p:nvSpPr>
        <p:spPr bwMode="auto">
          <a:xfrm>
            <a:off x="1692275" y="3886200"/>
            <a:ext cx="3048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5" name="Text Box 11"/>
          <p:cNvSpPr txBox="1">
            <a:spLocks noChangeArrowheads="1"/>
          </p:cNvSpPr>
          <p:nvPr/>
        </p:nvSpPr>
        <p:spPr bwMode="auto">
          <a:xfrm>
            <a:off x="2971800" y="1219200"/>
            <a:ext cx="25146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~1.4 ns (FWHM)</a:t>
            </a:r>
          </a:p>
          <a:p>
            <a:pPr algn="ctr" eaLnBrk="1" hangingPunct="1"/>
            <a:r>
              <a:rPr lang="en-US" sz="2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for an initial pulse of 120ns</a:t>
            </a:r>
          </a:p>
        </p:txBody>
      </p:sp>
      <p:sp>
        <p:nvSpPr>
          <p:cNvPr id="169996" name="AutoShape 12"/>
          <p:cNvSpPr>
            <a:spLocks noChangeArrowheads="1"/>
          </p:cNvSpPr>
          <p:nvPr/>
        </p:nvSpPr>
        <p:spPr bwMode="auto">
          <a:xfrm>
            <a:off x="5181600" y="2819400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5867400" y="2438400"/>
            <a:ext cx="3276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rgbClr val="FF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Compression factor 100!</a:t>
            </a:r>
          </a:p>
          <a:p>
            <a:pPr eaLnBrk="1" hangingPunct="1"/>
            <a:r>
              <a:rPr lang="en-US" sz="2000">
                <a:solidFill>
                  <a:srgbClr val="FF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5 times better than reported previously by two groups in Japan</a:t>
            </a:r>
          </a:p>
        </p:txBody>
      </p:sp>
      <p:sp>
        <p:nvSpPr>
          <p:cNvPr id="169999" name="Rectangle 15"/>
          <p:cNvSpPr>
            <a:spLocks noChangeArrowheads="1"/>
          </p:cNvSpPr>
          <p:nvPr/>
        </p:nvSpPr>
        <p:spPr bwMode="auto">
          <a:xfrm>
            <a:off x="1600200" y="533400"/>
            <a:ext cx="578961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  <a:latin typeface="Apple Chancery" pitchFamily="-65" charset="0"/>
              </a:rPr>
              <a:t>Alberola et al., Nucl. Instr. Method A 560 (2006) 224-232</a:t>
            </a:r>
          </a:p>
        </p:txBody>
      </p:sp>
      <p:sp>
        <p:nvSpPr>
          <p:cNvPr id="170001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0"/>
            <a:ext cx="6019800" cy="5334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Results on positron pulse width</a:t>
            </a:r>
            <a:endParaRPr lang="en-US"/>
          </a:p>
        </p:txBody>
      </p:sp>
      <p:sp>
        <p:nvSpPr>
          <p:cNvPr id="170002" name="Rectangle 18"/>
          <p:cNvSpPr>
            <a:spLocks noChangeArrowheads="1"/>
          </p:cNvSpPr>
          <p:nvPr/>
        </p:nvSpPr>
        <p:spPr bwMode="auto">
          <a:xfrm>
            <a:off x="5867400" y="2209800"/>
            <a:ext cx="3124200" cy="182880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003" name="Rectangle 19"/>
          <p:cNvSpPr>
            <a:spLocks noChangeArrowheads="1"/>
          </p:cNvSpPr>
          <p:nvPr/>
        </p:nvSpPr>
        <p:spPr bwMode="auto">
          <a:xfrm>
            <a:off x="6918325" y="2011363"/>
            <a:ext cx="1841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0004" name="Rectangle 20"/>
          <p:cNvSpPr>
            <a:spLocks noChangeArrowheads="1"/>
          </p:cNvSpPr>
          <p:nvPr/>
        </p:nvSpPr>
        <p:spPr bwMode="auto">
          <a:xfrm>
            <a:off x="8899525" y="3814763"/>
            <a:ext cx="1841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0005" name="Picture 21" descr="\\CERNHOME03.CERN.CH\Desktop_G\gninenko\SERGEI GNINENKO\Chopper.eps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28600" y="5251450"/>
            <a:ext cx="1752600" cy="1606550"/>
          </a:xfrm>
          <a:prstGeom prst="rect">
            <a:avLst/>
          </a:prstGeom>
          <a:noFill/>
        </p:spPr>
      </p:pic>
      <p:sp>
        <p:nvSpPr>
          <p:cNvPr id="170006" name="Line 22"/>
          <p:cNvSpPr>
            <a:spLocks noChangeShapeType="1"/>
          </p:cNvSpPr>
          <p:nvPr/>
        </p:nvSpPr>
        <p:spPr bwMode="auto">
          <a:xfrm flipV="1">
            <a:off x="1143000" y="4038600"/>
            <a:ext cx="533400" cy="1981200"/>
          </a:xfrm>
          <a:prstGeom prst="line">
            <a:avLst/>
          </a:prstGeom>
          <a:noFill/>
          <a:ln w="12700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007" name="Text Box 23"/>
          <p:cNvSpPr txBox="1">
            <a:spLocks noChangeArrowheads="1"/>
          </p:cNvSpPr>
          <p:nvPr/>
        </p:nvSpPr>
        <p:spPr bwMode="auto">
          <a:xfrm>
            <a:off x="2438400" y="5334000"/>
            <a:ext cx="5334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Tokyo  Univ. group, H. Iijima et al. 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NIM A483 (2002) 641:  Compression of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</a:p>
        </p:txBody>
      </p:sp>
      <p:sp>
        <p:nvSpPr>
          <p:cNvPr id="170008" name="Text Box 24"/>
          <p:cNvSpPr txBox="1">
            <a:spLocks noChangeArrowheads="1"/>
          </p:cNvSpPr>
          <p:nvPr/>
        </p:nvSpPr>
        <p:spPr bwMode="auto">
          <a:xfrm>
            <a:off x="2667000" y="6172200"/>
            <a:ext cx="10572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~ 60 ns</a:t>
            </a:r>
          </a:p>
        </p:txBody>
      </p:sp>
      <p:sp>
        <p:nvSpPr>
          <p:cNvPr id="170009" name="Text Box 25"/>
          <p:cNvSpPr txBox="1">
            <a:spLocks noChangeArrowheads="1"/>
          </p:cNvSpPr>
          <p:nvPr/>
        </p:nvSpPr>
        <p:spPr bwMode="auto">
          <a:xfrm flipH="1">
            <a:off x="4953000" y="6172200"/>
            <a:ext cx="2286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~ 2 ns (FWHM)</a:t>
            </a:r>
          </a:p>
        </p:txBody>
      </p:sp>
      <p:sp>
        <p:nvSpPr>
          <p:cNvPr id="170010" name="Line 26"/>
          <p:cNvSpPr>
            <a:spLocks noChangeShapeType="1"/>
          </p:cNvSpPr>
          <p:nvPr/>
        </p:nvSpPr>
        <p:spPr bwMode="auto">
          <a:xfrm>
            <a:off x="3733800" y="6400800"/>
            <a:ext cx="1219200" cy="0"/>
          </a:xfrm>
          <a:prstGeom prst="line">
            <a:avLst/>
          </a:prstGeom>
          <a:noFill/>
          <a:ln w="1587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3573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33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7380" name="Rectangle 4"/>
          <p:cNvSpPr>
            <a:spLocks noGrp="1" noChangeArrowheads="1"/>
          </p:cNvSpPr>
          <p:nvPr>
            <p:ph type="title"/>
          </p:nvPr>
        </p:nvSpPr>
        <p:spPr>
          <a:xfrm>
            <a:off x="5562600" y="4191000"/>
            <a:ext cx="3276600" cy="685800"/>
          </a:xfrm>
        </p:spPr>
        <p:txBody>
          <a:bodyPr/>
          <a:lstStyle/>
          <a:p>
            <a:r>
              <a:rPr lang="en-US" sz="2400" b="1">
                <a:solidFill>
                  <a:srgbClr val="FF0080"/>
                </a:solidFill>
                <a:latin typeface="Times" pitchFamily="-65" charset="0"/>
              </a:rPr>
              <a:t>e+ bunch shape vs V(mod):</a:t>
            </a:r>
            <a:br>
              <a:rPr lang="en-US" sz="2400" b="1">
                <a:solidFill>
                  <a:srgbClr val="FF0080"/>
                </a:solidFill>
                <a:latin typeface="Times" pitchFamily="-65" charset="0"/>
              </a:rPr>
            </a:br>
            <a:r>
              <a:rPr lang="en-US" sz="2400" b="1">
                <a:solidFill>
                  <a:srgbClr val="000080"/>
                </a:solidFill>
                <a:latin typeface="Times" pitchFamily="-65" charset="0"/>
              </a:rPr>
              <a:t>FWHM from 1.4 ns to 0.6 ns</a:t>
            </a:r>
            <a:endParaRPr lang="en-US"/>
          </a:p>
        </p:txBody>
      </p:sp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5257800" y="10668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>
                <a:solidFill>
                  <a:srgbClr val="FF0080"/>
                </a:solidFill>
                <a:latin typeface="Times" pitchFamily="-65" charset="0"/>
              </a:rPr>
              <a:t>Spectra of moderated e+</a:t>
            </a:r>
            <a:br>
              <a:rPr lang="en-US" sz="2400" b="1">
                <a:solidFill>
                  <a:srgbClr val="FF0080"/>
                </a:solidFill>
                <a:latin typeface="Times" pitchFamily="-65" charset="0"/>
              </a:rPr>
            </a:br>
            <a:r>
              <a:rPr lang="en-US" sz="2400" b="1">
                <a:solidFill>
                  <a:srgbClr val="FF0080"/>
                </a:solidFill>
                <a:latin typeface="Times" pitchFamily="-65" charset="0"/>
              </a:rPr>
              <a:t>before and after annealing at ~2000 C:</a:t>
            </a:r>
            <a:br>
              <a:rPr lang="en-US" sz="2400" b="1">
                <a:solidFill>
                  <a:srgbClr val="FF0080"/>
                </a:solidFill>
                <a:latin typeface="Times" pitchFamily="-65" charset="0"/>
              </a:rPr>
            </a:br>
            <a:r>
              <a:rPr lang="en-US" sz="2400" b="1">
                <a:solidFill>
                  <a:srgbClr val="000080"/>
                </a:solidFill>
                <a:latin typeface="Times" pitchFamily="-65" charset="0"/>
              </a:rPr>
              <a:t>improved monochromaticity and</a:t>
            </a:r>
            <a:br>
              <a:rPr lang="en-US" sz="2400" b="1">
                <a:solidFill>
                  <a:srgbClr val="000080"/>
                </a:solidFill>
                <a:latin typeface="Times" pitchFamily="-65" charset="0"/>
              </a:rPr>
            </a:br>
            <a:r>
              <a:rPr lang="en-US" sz="2400" b="1">
                <a:solidFill>
                  <a:srgbClr val="000080"/>
                </a:solidFill>
                <a:latin typeface="Times" pitchFamily="-65" charset="0"/>
              </a:rPr>
              <a:t> e+ yield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57382" name="Line 6"/>
          <p:cNvSpPr>
            <a:spLocks noChangeShapeType="1"/>
          </p:cNvSpPr>
          <p:nvPr/>
        </p:nvSpPr>
        <p:spPr bwMode="auto">
          <a:xfrm>
            <a:off x="2209800" y="3962400"/>
            <a:ext cx="1371600" cy="14478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3" name="Line 7"/>
          <p:cNvSpPr>
            <a:spLocks noChangeShapeType="1"/>
          </p:cNvSpPr>
          <p:nvPr/>
        </p:nvSpPr>
        <p:spPr bwMode="auto">
          <a:xfrm>
            <a:off x="2514600" y="685800"/>
            <a:ext cx="0" cy="6858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4" name="Line 8"/>
          <p:cNvSpPr>
            <a:spLocks noChangeShapeType="1"/>
          </p:cNvSpPr>
          <p:nvPr/>
        </p:nvSpPr>
        <p:spPr bwMode="auto">
          <a:xfrm flipH="1" flipV="1">
            <a:off x="2590800" y="1752600"/>
            <a:ext cx="3886200" cy="609600"/>
          </a:xfrm>
          <a:prstGeom prst="line">
            <a:avLst/>
          </a:prstGeom>
          <a:noFill/>
          <a:ln w="12700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5" name="Line 9"/>
          <p:cNvSpPr>
            <a:spLocks noChangeShapeType="1"/>
          </p:cNvSpPr>
          <p:nvPr/>
        </p:nvSpPr>
        <p:spPr bwMode="auto">
          <a:xfrm flipH="1" flipV="1">
            <a:off x="3505200" y="1447800"/>
            <a:ext cx="2057400" cy="457200"/>
          </a:xfrm>
          <a:prstGeom prst="line">
            <a:avLst/>
          </a:prstGeom>
          <a:noFill/>
          <a:ln w="12700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12725" y="868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7772400" cy="381000"/>
          </a:xfrm>
          <a:ln/>
        </p:spPr>
        <p:txBody>
          <a:bodyPr/>
          <a:lstStyle/>
          <a:p>
            <a:pPr eaLnBrk="1" hangingPunct="1"/>
            <a:r>
              <a:rPr lang="en-US" sz="2800"/>
              <a:t>positron tagging system</a:t>
            </a:r>
            <a:endParaRPr lang="en-US"/>
          </a:p>
        </p:txBody>
      </p:sp>
      <p:pic>
        <p:nvPicPr>
          <p:cNvPr id="119813" name="Picture 1029" descr="&#10;2plates_2.jpg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8229600" cy="4800600"/>
          </a:xfrm>
          <a:prstGeom prst="rect">
            <a:avLst/>
          </a:prstGeom>
          <a:noFill/>
        </p:spPr>
      </p:pic>
      <p:pic>
        <p:nvPicPr>
          <p:cNvPr id="119815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181600"/>
            <a:ext cx="1143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6" name="Line 1032"/>
          <p:cNvSpPr>
            <a:spLocks noChangeShapeType="1"/>
          </p:cNvSpPr>
          <p:nvPr/>
        </p:nvSpPr>
        <p:spPr bwMode="auto">
          <a:xfrm flipV="1">
            <a:off x="3200400" y="3810000"/>
            <a:ext cx="1143000" cy="13716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9817" name="Text Box 1033"/>
          <p:cNvSpPr txBox="1">
            <a:spLocks noChangeArrowheads="1"/>
          </p:cNvSpPr>
          <p:nvPr/>
        </p:nvSpPr>
        <p:spPr bwMode="auto">
          <a:xfrm>
            <a:off x="1447800" y="4724400"/>
            <a:ext cx="19843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MCP, start signal </a:t>
            </a:r>
          </a:p>
        </p:txBody>
      </p:sp>
      <p:sp>
        <p:nvSpPr>
          <p:cNvPr id="119818" name="Text Box 1034"/>
          <p:cNvSpPr txBox="1">
            <a:spLocks noChangeArrowheads="1"/>
          </p:cNvSpPr>
          <p:nvPr/>
        </p:nvSpPr>
        <p:spPr bwMode="auto">
          <a:xfrm>
            <a:off x="6248400" y="1600200"/>
            <a:ext cx="20732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cold oPs formation</a:t>
            </a:r>
          </a:p>
        </p:txBody>
      </p:sp>
      <p:sp>
        <p:nvSpPr>
          <p:cNvPr id="119819" name="Text Box 1035"/>
          <p:cNvSpPr txBox="1">
            <a:spLocks noChangeArrowheads="1"/>
          </p:cNvSpPr>
          <p:nvPr/>
        </p:nvSpPr>
        <p:spPr bwMode="auto">
          <a:xfrm>
            <a:off x="2362200" y="1524000"/>
            <a:ext cx="29718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 positron bunch, stop signal  </a:t>
            </a:r>
          </a:p>
        </p:txBody>
      </p:sp>
      <p:sp>
        <p:nvSpPr>
          <p:cNvPr id="119821" name="Line 1037"/>
          <p:cNvSpPr>
            <a:spLocks noChangeShapeType="1"/>
          </p:cNvSpPr>
          <p:nvPr/>
        </p:nvSpPr>
        <p:spPr bwMode="auto">
          <a:xfrm>
            <a:off x="3429000" y="1905000"/>
            <a:ext cx="304800" cy="1066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9823" name="Line 1039"/>
          <p:cNvSpPr>
            <a:spLocks noChangeShapeType="1"/>
          </p:cNvSpPr>
          <p:nvPr/>
        </p:nvSpPr>
        <p:spPr bwMode="auto">
          <a:xfrm flipH="1">
            <a:off x="7162800" y="1905000"/>
            <a:ext cx="228600" cy="1219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9824" name="Rectangle 3"/>
          <p:cNvSpPr>
            <a:spLocks noChangeArrowheads="1"/>
          </p:cNvSpPr>
          <p:nvPr/>
        </p:nvSpPr>
        <p:spPr bwMode="auto">
          <a:xfrm>
            <a:off x="762000" y="609600"/>
            <a:ext cx="6781800" cy="838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>
                <a:solidFill>
                  <a:schemeClr val="hlink"/>
                </a:solidFill>
                <a:ea typeface="ＭＳ Ｐゴシック" pitchFamily="-65" charset="-128"/>
                <a:cs typeface="ＭＳ Ｐゴシック" pitchFamily="-65" charset="-128"/>
              </a:rPr>
              <a:t>expected inefficency &lt; 10</a:t>
            </a:r>
            <a:r>
              <a:rPr lang="en-US" sz="2000" baseline="30000">
                <a:solidFill>
                  <a:schemeClr val="hlink"/>
                </a:solidFill>
                <a:ea typeface="ＭＳ Ｐゴシック" pitchFamily="-65" charset="-128"/>
                <a:cs typeface="ＭＳ Ｐゴシック" pitchFamily="-65" charset="-128"/>
              </a:rPr>
              <a:t>-8</a:t>
            </a:r>
            <a:r>
              <a:rPr lang="en-US" sz="2000">
                <a:solidFill>
                  <a:schemeClr val="hlink"/>
                </a:solidFill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2000">
                <a:solidFill>
                  <a:schemeClr val="hlink"/>
                </a:solidFill>
                <a:sym typeface="Symbol" pitchFamily="-65" charset="2"/>
              </a:rPr>
              <a:t>t=</a:t>
            </a:r>
            <a:r>
              <a:rPr lang="en-US" sz="2000">
                <a:solidFill>
                  <a:schemeClr val="hlink"/>
                </a:solidFill>
              </a:rPr>
              <a:t>start-stop~ 10</a:t>
            </a:r>
            <a:r>
              <a:rPr lang="en-US" sz="2000" baseline="30000">
                <a:solidFill>
                  <a:schemeClr val="hlink"/>
                </a:solidFill>
              </a:rPr>
              <a:t>-9 </a:t>
            </a:r>
            <a:r>
              <a:rPr lang="en-US" sz="2000">
                <a:solidFill>
                  <a:schemeClr val="hlink"/>
                </a:solidFill>
              </a:rPr>
              <a:t>sec</a:t>
            </a:r>
            <a:endParaRPr lang="en-US" sz="2800">
              <a:solidFill>
                <a:srgbClr val="FF0080"/>
              </a:solidFill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19826" name="Picture 29" descr="\\CERNHOME03.CERN.CH\Desktop_G\gninenko\SERGEI GNINENKO\PALS%20b8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19600"/>
            <a:ext cx="38100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28" name="Text Box 1044"/>
          <p:cNvSpPr txBox="1">
            <a:spLocks noChangeArrowheads="1"/>
          </p:cNvSpPr>
          <p:nvPr/>
        </p:nvSpPr>
        <p:spPr bwMode="auto">
          <a:xfrm>
            <a:off x="3429000" y="5334000"/>
            <a:ext cx="17303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secondary e-’s </a:t>
            </a:r>
          </a:p>
        </p:txBody>
      </p:sp>
      <p:sp>
        <p:nvSpPr>
          <p:cNvPr id="119829" name="Line 1045"/>
          <p:cNvSpPr>
            <a:spLocks noChangeShapeType="1"/>
          </p:cNvSpPr>
          <p:nvPr/>
        </p:nvSpPr>
        <p:spPr bwMode="auto">
          <a:xfrm flipV="1">
            <a:off x="4495800" y="3657600"/>
            <a:ext cx="762000" cy="1676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9830" name="Line 1046"/>
          <p:cNvSpPr>
            <a:spLocks noChangeShapeType="1"/>
          </p:cNvSpPr>
          <p:nvPr/>
        </p:nvSpPr>
        <p:spPr bwMode="auto">
          <a:xfrm flipV="1">
            <a:off x="5181600" y="5105400"/>
            <a:ext cx="1828800" cy="457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9834" name="Text Box 1050"/>
          <p:cNvSpPr txBox="1">
            <a:spLocks noChangeArrowheads="1"/>
          </p:cNvSpPr>
          <p:nvPr/>
        </p:nvSpPr>
        <p:spPr bwMode="auto">
          <a:xfrm>
            <a:off x="381000" y="3581400"/>
            <a:ext cx="5048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e+ </a:t>
            </a:r>
          </a:p>
        </p:txBody>
      </p:sp>
      <p:sp>
        <p:nvSpPr>
          <p:cNvPr id="119835" name="Oval 1051"/>
          <p:cNvSpPr>
            <a:spLocks noChangeArrowheads="1"/>
          </p:cNvSpPr>
          <p:nvPr/>
        </p:nvSpPr>
        <p:spPr bwMode="auto">
          <a:xfrm>
            <a:off x="4267200" y="3352800"/>
            <a:ext cx="381000" cy="685800"/>
          </a:xfrm>
          <a:prstGeom prst="ellipse">
            <a:avLst/>
          </a:prstGeom>
          <a:solidFill>
            <a:srgbClr val="000080">
              <a:alpha val="30000"/>
            </a:srgbClr>
          </a:solidFill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9838" name="Line 1054"/>
          <p:cNvSpPr>
            <a:spLocks noChangeShapeType="1"/>
          </p:cNvSpPr>
          <p:nvPr/>
        </p:nvSpPr>
        <p:spPr bwMode="auto">
          <a:xfrm flipV="1">
            <a:off x="228600" y="3962400"/>
            <a:ext cx="914400" cy="76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9844" name="Text Box 1060"/>
          <p:cNvSpPr txBox="1">
            <a:spLocks noChangeArrowheads="1"/>
          </p:cNvSpPr>
          <p:nvPr/>
        </p:nvSpPr>
        <p:spPr bwMode="auto">
          <a:xfrm>
            <a:off x="1524000" y="2514600"/>
            <a:ext cx="128746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ExB region I</a:t>
            </a:r>
            <a:endParaRPr lang="en-US">
              <a:solidFill>
                <a:srgbClr val="000080"/>
              </a:solidFill>
            </a:endParaRPr>
          </a:p>
        </p:txBody>
      </p:sp>
      <p:sp>
        <p:nvSpPr>
          <p:cNvPr id="119848" name="Text Box 1064"/>
          <p:cNvSpPr txBox="1">
            <a:spLocks noChangeArrowheads="1"/>
          </p:cNvSpPr>
          <p:nvPr/>
        </p:nvSpPr>
        <p:spPr bwMode="auto">
          <a:xfrm>
            <a:off x="4419600" y="2438400"/>
            <a:ext cx="134461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ExB region II</a:t>
            </a:r>
            <a:endParaRPr lang="en-US">
              <a:solidFill>
                <a:srgbClr val="000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685800" y="5562600"/>
            <a:ext cx="40386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0080"/>
                </a:solidFill>
                <a:latin typeface="Times" pitchFamily="-65" charset="0"/>
              </a:rPr>
              <a:t> </a:t>
            </a:r>
            <a:r>
              <a:rPr lang="en-US" sz="1800" b="1">
                <a:solidFill>
                  <a:srgbClr val="FF0080"/>
                </a:solidFill>
                <a:latin typeface="Times" pitchFamily="-65" charset="0"/>
              </a:rPr>
              <a:t>Ps formation in porous Si films</a:t>
            </a:r>
          </a:p>
          <a:p>
            <a:pPr algn="ctr"/>
            <a:r>
              <a:rPr lang="en-US" sz="1800" b="1">
                <a:solidFill>
                  <a:srgbClr val="FF0080"/>
                </a:solidFill>
                <a:latin typeface="Times" pitchFamily="-65" charset="0"/>
              </a:rPr>
              <a:t>to minimize the leak.</a:t>
            </a:r>
          </a:p>
          <a:p>
            <a:pPr algn="ctr"/>
            <a:r>
              <a:rPr lang="en-US" sz="1800" b="1">
                <a:solidFill>
                  <a:srgbClr val="FF0080"/>
                </a:solidFill>
                <a:latin typeface="Times" pitchFamily="-65" charset="0"/>
              </a:rPr>
              <a:t>Could be crutial for Hbar formation!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212725" y="8683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54864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5" name="AutoShape 5"/>
          <p:cNvSpPr>
            <a:spLocks noChangeArrowheads="1"/>
          </p:cNvSpPr>
          <p:nvPr/>
        </p:nvSpPr>
        <p:spPr bwMode="auto">
          <a:xfrm>
            <a:off x="1371600" y="1066800"/>
            <a:ext cx="3429000" cy="76200"/>
          </a:xfrm>
          <a:prstGeom prst="leftRightArrow">
            <a:avLst>
              <a:gd name="adj1" fmla="val 50000"/>
              <a:gd name="adj2" fmla="val 333958"/>
            </a:avLst>
          </a:prstGeom>
          <a:solidFill>
            <a:schemeClr val="accent1"/>
          </a:solidFill>
          <a:ln w="9525">
            <a:solidFill>
              <a:srgbClr val="8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2286000" y="685800"/>
            <a:ext cx="1143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~1µm</a:t>
            </a:r>
          </a:p>
        </p:txBody>
      </p:sp>
      <p:sp>
        <p:nvSpPr>
          <p:cNvPr id="30208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US" sz="2800" b="1">
                <a:solidFill>
                  <a:srgbClr val="FF0080"/>
                </a:solidFill>
                <a:latin typeface="Times" pitchFamily="-65" charset="0"/>
              </a:rPr>
              <a:t>Cold Ps formation target</a:t>
            </a:r>
            <a:endParaRPr lang="en-US"/>
          </a:p>
        </p:txBody>
      </p:sp>
      <p:pic>
        <p:nvPicPr>
          <p:cNvPr id="3020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295400"/>
            <a:ext cx="35814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208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886200"/>
            <a:ext cx="2971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4011-4A3B-EB42-9958-EAA03891884D}" type="slidenum">
              <a:rPr lang="en-US"/>
              <a:pPr/>
              <a:t>8</a:t>
            </a:fld>
            <a:endParaRPr lang="en-US"/>
          </a:p>
        </p:txBody>
      </p:sp>
      <p:sp>
        <p:nvSpPr>
          <p:cNvPr id="259080" name="WordArt 8"/>
          <p:cNvSpPr>
            <a:spLocks noChangeArrowheads="1" noChangeShapeType="1" noTextEdit="1"/>
          </p:cNvSpPr>
          <p:nvPr/>
        </p:nvSpPr>
        <p:spPr bwMode="auto">
          <a:xfrm>
            <a:off x="1295400" y="1981200"/>
            <a:ext cx="7010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blurRad="63500" dist="46662" dir="2115817" algn="ctr" rotWithShape="0">
                  <a:srgbClr val="9999FF">
                    <a:alpha val="74998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П</a:t>
            </a:r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оиск новой физики 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в распадах позитрония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5B82-C19A-A64E-B5A2-E2D7404B376A}" type="slidenum">
              <a:rPr lang="en-US"/>
              <a:pPr/>
              <a:t>80</a:t>
            </a:fld>
            <a:endParaRPr lang="en-US"/>
          </a:p>
        </p:txBody>
      </p:sp>
      <p:sp>
        <p:nvSpPr>
          <p:cNvPr id="393219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endParaRPr lang="en-US" sz="1400"/>
          </a:p>
        </p:txBody>
      </p:sp>
      <p:sp>
        <p:nvSpPr>
          <p:cNvPr id="393221" name="WordArt 5"/>
          <p:cNvSpPr>
            <a:spLocks noChangeArrowheads="1" noChangeShapeType="1" noTextEdit="1"/>
          </p:cNvSpPr>
          <p:nvPr/>
        </p:nvSpPr>
        <p:spPr bwMode="auto">
          <a:xfrm>
            <a:off x="685800" y="1905000"/>
            <a:ext cx="7543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Измерение свободного гравитационного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Times New Roman"/>
                <a:cs typeface="Arial Black"/>
              </a:rPr>
              <a:t> падения антиводорода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3D9C-ED02-EF41-B25E-99CD8DD598CE}" type="slidenum">
              <a:rPr lang="en-US"/>
              <a:pPr/>
              <a:t>81</a:t>
            </a:fld>
            <a:endParaRPr lang="en-US"/>
          </a:p>
        </p:txBody>
      </p:sp>
      <p:sp>
        <p:nvSpPr>
          <p:cNvPr id="456706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endParaRPr lang="en-US" sz="1400"/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Гравитация или…Антигравитация?</a:t>
            </a:r>
            <a:endParaRPr lang="en-US"/>
          </a:p>
        </p:txBody>
      </p:sp>
      <p:pic>
        <p:nvPicPr>
          <p:cNvPr id="456709" name="Picture 5" descr=" apple.jpg    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14400"/>
            <a:ext cx="7543800" cy="5546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486400" cy="6096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</a:rPr>
              <a:t>Antihydrogen study at CERN: AEGIS</a:t>
            </a:r>
            <a:r>
              <a:rPr lang="en-US" sz="3600">
                <a:solidFill>
                  <a:srgbClr val="FF0080"/>
                </a:solidFill>
              </a:rPr>
              <a:t> </a:t>
            </a:r>
            <a:r>
              <a:rPr lang="en-US" sz="2000">
                <a:solidFill>
                  <a:srgbClr val="FF0080"/>
                </a:solidFill>
              </a:rPr>
              <a:t>  </a:t>
            </a:r>
            <a:endParaRPr lang="en-US"/>
          </a:p>
        </p:txBody>
      </p:sp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3124200" y="4648200"/>
            <a:ext cx="266700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Font typeface="Geneva CY" charset="0"/>
              <a:buNone/>
            </a:pPr>
            <a:endParaRPr lang="en-US" sz="1800"/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800">
                <a:latin typeface="Times" pitchFamily="-65" charset="0"/>
              </a:rPr>
              <a:t> </a:t>
            </a:r>
            <a:r>
              <a:rPr lang="en-US" sz="1800">
                <a:solidFill>
                  <a:srgbClr val="000080"/>
                </a:solidFill>
                <a:latin typeface="Times" pitchFamily="-65" charset="0"/>
              </a:rPr>
              <a:t>CPT  in Hbar </a:t>
            </a:r>
            <a:endParaRPr lang="en-US" sz="1800">
              <a:solidFill>
                <a:srgbClr val="000080"/>
              </a:solidFill>
            </a:endParaRPr>
          </a:p>
          <a:p>
            <a:pPr>
              <a:buClr>
                <a:srgbClr val="408000"/>
              </a:buClr>
              <a:buFont typeface="Geneva CY" charset="0"/>
              <a:buNone/>
            </a:pPr>
            <a:endParaRPr lang="en-US" sz="1800">
              <a:solidFill>
                <a:srgbClr val="000080"/>
              </a:solidFill>
            </a:endParaRP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 </a:t>
            </a:r>
            <a:r>
              <a:rPr lang="en-US" sz="1800">
                <a:solidFill>
                  <a:srgbClr val="000080"/>
                </a:solidFill>
                <a:latin typeface="Times" pitchFamily="-65" charset="0"/>
              </a:rPr>
              <a:t>free gravity fall of  Hbar</a:t>
            </a:r>
          </a:p>
          <a:p>
            <a:pPr>
              <a:buClr>
                <a:srgbClr val="408000"/>
              </a:buClr>
              <a:buFont typeface="Geneva CY" charset="0"/>
              <a:buNone/>
            </a:pPr>
            <a:endParaRPr lang="en-US" sz="1800">
              <a:solidFill>
                <a:srgbClr val="000080"/>
              </a:solidFill>
              <a:latin typeface="Times" pitchFamily="-65" charset="0"/>
            </a:endParaRP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 sz="1800">
                <a:solidFill>
                  <a:srgbClr val="000080"/>
                </a:solidFill>
                <a:latin typeface="Times" pitchFamily="-65" charset="0"/>
              </a:rPr>
              <a:t> Ps physics </a:t>
            </a:r>
            <a:endParaRPr lang="en-US">
              <a:solidFill>
                <a:srgbClr val="000080"/>
              </a:solidFill>
            </a:endParaRPr>
          </a:p>
          <a:p>
            <a:pPr>
              <a:buClr>
                <a:srgbClr val="408000"/>
              </a:buClr>
              <a:buFont typeface="Geneva CY" charset="0"/>
              <a:buNone/>
            </a:pPr>
            <a:r>
              <a:rPr lang="en-US"/>
              <a:t> </a:t>
            </a:r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914400" y="1752600"/>
            <a:ext cx="15081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80"/>
                </a:solidFill>
              </a:rPr>
              <a:t>Initial State</a:t>
            </a:r>
            <a:r>
              <a:rPr lang="en-US"/>
              <a:t> </a:t>
            </a:r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381000" y="2286000"/>
            <a:ext cx="26257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PS proton beam, 26 GeV</a:t>
            </a:r>
            <a:endParaRPr lang="en-US"/>
          </a:p>
        </p:txBody>
      </p:sp>
      <p:sp>
        <p:nvSpPr>
          <p:cNvPr id="256007" name="Text Box 7"/>
          <p:cNvSpPr txBox="1">
            <a:spLocks noChangeArrowheads="1"/>
          </p:cNvSpPr>
          <p:nvPr/>
        </p:nvSpPr>
        <p:spPr bwMode="auto">
          <a:xfrm>
            <a:off x="304800" y="4114800"/>
            <a:ext cx="28543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8000"/>
                </a:solidFill>
              </a:rPr>
              <a:t>e+ source Na-22,  0.5 MeV</a:t>
            </a:r>
            <a:endParaRPr lang="en-US"/>
          </a:p>
        </p:txBody>
      </p:sp>
      <p:sp>
        <p:nvSpPr>
          <p:cNvPr id="256008" name="Text Box 8"/>
          <p:cNvSpPr txBox="1">
            <a:spLocks noChangeArrowheads="1"/>
          </p:cNvSpPr>
          <p:nvPr/>
        </p:nvSpPr>
        <p:spPr bwMode="auto">
          <a:xfrm>
            <a:off x="5715000" y="1752600"/>
            <a:ext cx="14319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80"/>
                </a:solidFill>
              </a:rPr>
              <a:t>Final State </a:t>
            </a:r>
          </a:p>
        </p:txBody>
      </p:sp>
      <p:sp>
        <p:nvSpPr>
          <p:cNvPr id="256012" name="AutoShape 12"/>
          <p:cNvSpPr>
            <a:spLocks noChangeArrowheads="1"/>
          </p:cNvSpPr>
          <p:nvPr/>
        </p:nvSpPr>
        <p:spPr bwMode="auto">
          <a:xfrm>
            <a:off x="1295400" y="3124200"/>
            <a:ext cx="457200" cy="304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3" name="Rectangle 13"/>
          <p:cNvSpPr>
            <a:spLocks noChangeArrowheads="1"/>
          </p:cNvSpPr>
          <p:nvPr/>
        </p:nvSpPr>
        <p:spPr bwMode="auto">
          <a:xfrm>
            <a:off x="228600" y="2286000"/>
            <a:ext cx="2895600" cy="381000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4" name="Rectangle 14"/>
          <p:cNvSpPr>
            <a:spLocks noChangeArrowheads="1"/>
          </p:cNvSpPr>
          <p:nvPr/>
        </p:nvSpPr>
        <p:spPr bwMode="auto">
          <a:xfrm>
            <a:off x="152400" y="4114800"/>
            <a:ext cx="3048000" cy="381000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5" name="Line 15"/>
          <p:cNvSpPr>
            <a:spLocks noChangeShapeType="1"/>
          </p:cNvSpPr>
          <p:nvPr/>
        </p:nvSpPr>
        <p:spPr bwMode="auto">
          <a:xfrm>
            <a:off x="3200400" y="3276600"/>
            <a:ext cx="2133600" cy="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6" name="Oval 16"/>
          <p:cNvSpPr>
            <a:spLocks noChangeArrowheads="1"/>
          </p:cNvSpPr>
          <p:nvPr/>
        </p:nvSpPr>
        <p:spPr bwMode="auto">
          <a:xfrm>
            <a:off x="6248400" y="3048000"/>
            <a:ext cx="457200" cy="457200"/>
          </a:xfrm>
          <a:prstGeom prst="ellipse">
            <a:avLst/>
          </a:prstGeom>
          <a:solidFill>
            <a:srgbClr val="FF0080"/>
          </a:soli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7" name="Oval 17"/>
          <p:cNvSpPr>
            <a:spLocks noChangeArrowheads="1"/>
          </p:cNvSpPr>
          <p:nvPr/>
        </p:nvSpPr>
        <p:spPr bwMode="auto">
          <a:xfrm>
            <a:off x="6096000" y="2819400"/>
            <a:ext cx="762000" cy="914400"/>
          </a:xfrm>
          <a:prstGeom prst="ellipse">
            <a:avLst/>
          </a:prstGeom>
          <a:noFill/>
          <a:ln w="3175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8" name="Line 18"/>
          <p:cNvSpPr>
            <a:spLocks noChangeShapeType="1"/>
          </p:cNvSpPr>
          <p:nvPr/>
        </p:nvSpPr>
        <p:spPr bwMode="auto">
          <a:xfrm>
            <a:off x="6477000" y="3962400"/>
            <a:ext cx="0" cy="5334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9" name="Oval 19"/>
          <p:cNvSpPr>
            <a:spLocks noChangeArrowheads="1"/>
          </p:cNvSpPr>
          <p:nvPr/>
        </p:nvSpPr>
        <p:spPr bwMode="auto">
          <a:xfrm>
            <a:off x="6781800" y="32004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0" name="Text Box 20"/>
          <p:cNvSpPr txBox="1">
            <a:spLocks noChangeArrowheads="1"/>
          </p:cNvSpPr>
          <p:nvPr/>
        </p:nvSpPr>
        <p:spPr bwMode="auto">
          <a:xfrm>
            <a:off x="6553200" y="3962400"/>
            <a:ext cx="3079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256021" name="Text Box 21"/>
          <p:cNvSpPr txBox="1">
            <a:spLocks noChangeArrowheads="1"/>
          </p:cNvSpPr>
          <p:nvPr/>
        </p:nvSpPr>
        <p:spPr bwMode="auto">
          <a:xfrm>
            <a:off x="7391400" y="3048000"/>
            <a:ext cx="1473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Free falling</a:t>
            </a:r>
          </a:p>
          <a:p>
            <a:r>
              <a:rPr lang="en-US">
                <a:solidFill>
                  <a:srgbClr val="000080"/>
                </a:solidFill>
              </a:rPr>
              <a:t>antihydrogen</a:t>
            </a:r>
            <a:endParaRPr lang="en-US"/>
          </a:p>
        </p:txBody>
      </p:sp>
      <p:sp>
        <p:nvSpPr>
          <p:cNvPr id="256023" name="Line 23"/>
          <p:cNvSpPr>
            <a:spLocks noChangeShapeType="1"/>
          </p:cNvSpPr>
          <p:nvPr/>
        </p:nvSpPr>
        <p:spPr bwMode="auto">
          <a:xfrm>
            <a:off x="1524000" y="2667000"/>
            <a:ext cx="0" cy="3810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5" name="Line 25"/>
          <p:cNvSpPr>
            <a:spLocks noChangeShapeType="1"/>
          </p:cNvSpPr>
          <p:nvPr/>
        </p:nvSpPr>
        <p:spPr bwMode="auto">
          <a:xfrm flipV="1">
            <a:off x="1524000" y="3505200"/>
            <a:ext cx="0" cy="5334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6" name="Text Box 26"/>
          <p:cNvSpPr txBox="1">
            <a:spLocks noChangeArrowheads="1"/>
          </p:cNvSpPr>
          <p:nvPr/>
        </p:nvSpPr>
        <p:spPr bwMode="auto">
          <a:xfrm>
            <a:off x="8686800" y="3276600"/>
            <a:ext cx="300038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?</a:t>
            </a:r>
            <a:endParaRPr lang="en-US"/>
          </a:p>
        </p:txBody>
      </p:sp>
      <p:sp>
        <p:nvSpPr>
          <p:cNvPr id="256027" name="AutoShape 27"/>
          <p:cNvSpPr>
            <a:spLocks/>
          </p:cNvSpPr>
          <p:nvPr/>
        </p:nvSpPr>
        <p:spPr bwMode="auto">
          <a:xfrm>
            <a:off x="2819400" y="4953000"/>
            <a:ext cx="228600" cy="13716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8" name="Text Box 28"/>
          <p:cNvSpPr txBox="1">
            <a:spLocks noChangeArrowheads="1"/>
          </p:cNvSpPr>
          <p:nvPr/>
        </p:nvSpPr>
        <p:spPr bwMode="auto">
          <a:xfrm>
            <a:off x="1828800" y="5410200"/>
            <a:ext cx="823913" cy="409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80"/>
                </a:solidFill>
              </a:rPr>
              <a:t>goals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C98F-1F4C-E642-B035-F219AE88C8CB}" type="slidenum">
              <a:rPr lang="en-US"/>
              <a:pPr/>
              <a:t>83</a:t>
            </a:fld>
            <a:endParaRPr lang="en-US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620000" cy="609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Свободное падение Антиводорода: AEGIS</a:t>
            </a:r>
            <a:r>
              <a:rPr lang="en-US" sz="2000">
                <a:solidFill>
                  <a:srgbClr val="FF0080"/>
                </a:solidFill>
              </a:rPr>
              <a:t> </a:t>
            </a:r>
            <a:endParaRPr lang="en-US"/>
          </a:p>
        </p:txBody>
      </p:sp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2455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PS proton beam, 26 GeV</a:t>
            </a:r>
            <a:endParaRPr lang="en-US"/>
          </a:p>
        </p:txBody>
      </p:sp>
      <p:sp>
        <p:nvSpPr>
          <p:cNvPr id="256007" name="Text Box 7"/>
          <p:cNvSpPr txBox="1">
            <a:spLocks noChangeArrowheads="1"/>
          </p:cNvSpPr>
          <p:nvPr/>
        </p:nvSpPr>
        <p:spPr bwMode="auto">
          <a:xfrm>
            <a:off x="0" y="2286000"/>
            <a:ext cx="2620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8000"/>
                </a:solidFill>
              </a:rPr>
              <a:t>e+ source Na-22,  0.5 MeV</a:t>
            </a:r>
            <a:endParaRPr lang="en-US"/>
          </a:p>
        </p:txBody>
      </p:sp>
      <p:sp>
        <p:nvSpPr>
          <p:cNvPr id="256012" name="AutoShape 12"/>
          <p:cNvSpPr>
            <a:spLocks noChangeArrowheads="1"/>
          </p:cNvSpPr>
          <p:nvPr/>
        </p:nvSpPr>
        <p:spPr bwMode="auto">
          <a:xfrm>
            <a:off x="1066800" y="1676400"/>
            <a:ext cx="457200" cy="304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5" name="Line 15"/>
          <p:cNvSpPr>
            <a:spLocks noChangeShapeType="1"/>
          </p:cNvSpPr>
          <p:nvPr/>
        </p:nvSpPr>
        <p:spPr bwMode="auto">
          <a:xfrm>
            <a:off x="2286000" y="1828800"/>
            <a:ext cx="2133600" cy="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6" name="Oval 16"/>
          <p:cNvSpPr>
            <a:spLocks noChangeArrowheads="1"/>
          </p:cNvSpPr>
          <p:nvPr/>
        </p:nvSpPr>
        <p:spPr bwMode="auto">
          <a:xfrm>
            <a:off x="5486400" y="1600200"/>
            <a:ext cx="457200" cy="457200"/>
          </a:xfrm>
          <a:prstGeom prst="ellipse">
            <a:avLst/>
          </a:prstGeom>
          <a:solidFill>
            <a:srgbClr val="FF0080"/>
          </a:soli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7" name="Oval 17"/>
          <p:cNvSpPr>
            <a:spLocks noChangeArrowheads="1"/>
          </p:cNvSpPr>
          <p:nvPr/>
        </p:nvSpPr>
        <p:spPr bwMode="auto">
          <a:xfrm>
            <a:off x="5334000" y="1371600"/>
            <a:ext cx="762000" cy="914400"/>
          </a:xfrm>
          <a:prstGeom prst="ellipse">
            <a:avLst/>
          </a:prstGeom>
          <a:noFill/>
          <a:ln w="3175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9" name="Oval 19"/>
          <p:cNvSpPr>
            <a:spLocks noChangeArrowheads="1"/>
          </p:cNvSpPr>
          <p:nvPr/>
        </p:nvSpPr>
        <p:spPr bwMode="auto">
          <a:xfrm>
            <a:off x="6019800" y="16764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0" name="Text Box 20"/>
          <p:cNvSpPr txBox="1">
            <a:spLocks noChangeArrowheads="1"/>
          </p:cNvSpPr>
          <p:nvPr/>
        </p:nvSpPr>
        <p:spPr bwMode="auto">
          <a:xfrm>
            <a:off x="4648200" y="2057400"/>
            <a:ext cx="61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80"/>
                </a:solidFill>
              </a:rPr>
              <a:t>g?</a:t>
            </a:r>
            <a:endParaRPr lang="en-US"/>
          </a:p>
        </p:txBody>
      </p:sp>
      <p:sp>
        <p:nvSpPr>
          <p:cNvPr id="256023" name="Line 23"/>
          <p:cNvSpPr>
            <a:spLocks noChangeShapeType="1"/>
          </p:cNvSpPr>
          <p:nvPr/>
        </p:nvSpPr>
        <p:spPr bwMode="auto">
          <a:xfrm>
            <a:off x="1295400" y="1295400"/>
            <a:ext cx="0" cy="3810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30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90800"/>
            <a:ext cx="8153400" cy="3962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256031" name="Line 31"/>
          <p:cNvSpPr>
            <a:spLocks noChangeShapeType="1"/>
          </p:cNvSpPr>
          <p:nvPr/>
        </p:nvSpPr>
        <p:spPr bwMode="auto">
          <a:xfrm rot="10857515">
            <a:off x="1295400" y="1905000"/>
            <a:ext cx="0" cy="3810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32" name="Picture 32" descr="&#10;antiapple.jpg                                                  00073AE0 __Macdisk                      C0173FB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219200"/>
            <a:ext cx="1384300" cy="1003300"/>
          </a:xfrm>
          <a:prstGeom prst="rect">
            <a:avLst/>
          </a:prstGeom>
          <a:noFill/>
        </p:spPr>
      </p:pic>
      <p:sp>
        <p:nvSpPr>
          <p:cNvPr id="256033" name="Text Box 33"/>
          <p:cNvSpPr txBox="1">
            <a:spLocks noChangeArrowheads="1"/>
          </p:cNvSpPr>
          <p:nvPr/>
        </p:nvSpPr>
        <p:spPr bwMode="auto">
          <a:xfrm>
            <a:off x="6324600" y="1371600"/>
            <a:ext cx="511175" cy="76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FF1812"/>
                </a:solidFill>
              </a:rPr>
              <a:t>=</a:t>
            </a:r>
            <a:endParaRPr lang="en-US" b="1"/>
          </a:p>
        </p:txBody>
      </p:sp>
      <p:sp>
        <p:nvSpPr>
          <p:cNvPr id="256034" name="Rectangle 34"/>
          <p:cNvSpPr>
            <a:spLocks noChangeArrowheads="1"/>
          </p:cNvSpPr>
          <p:nvPr/>
        </p:nvSpPr>
        <p:spPr bwMode="auto">
          <a:xfrm>
            <a:off x="4419600" y="838200"/>
            <a:ext cx="21209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solidFill>
                  <a:srgbClr val="408000"/>
                </a:solidFill>
                <a:latin typeface="Times CY" pitchFamily="-65" charset="-52"/>
              </a:rPr>
              <a:t>Анти-водород</a:t>
            </a:r>
            <a:endParaRPr lang="en-US" sz="3200">
              <a:solidFill>
                <a:srgbClr val="FF0080"/>
              </a:solidFill>
              <a:latin typeface="Times CY" pitchFamily="-65" charset="-52"/>
            </a:endParaRPr>
          </a:p>
        </p:txBody>
      </p:sp>
      <p:sp>
        <p:nvSpPr>
          <p:cNvPr id="256035" name="AutoShape 35"/>
          <p:cNvSpPr>
            <a:spLocks noChangeArrowheads="1"/>
          </p:cNvSpPr>
          <p:nvPr/>
        </p:nvSpPr>
        <p:spPr bwMode="auto">
          <a:xfrm>
            <a:off x="5638800" y="24384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4011-4A3B-EB42-9958-EAA03891884D}" type="slidenum">
              <a:rPr lang="en-US"/>
              <a:pPr/>
              <a:t>84</a:t>
            </a:fld>
            <a:endParaRPr lang="en-US"/>
          </a:p>
        </p:txBody>
      </p:sp>
      <p:pic>
        <p:nvPicPr>
          <p:cNvPr id="5" name="Picture 4" descr="aeg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1174750"/>
            <a:ext cx="6946900" cy="45085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324600" cy="381000"/>
          </a:xfrm>
        </p:spPr>
        <p:txBody>
          <a:bodyPr/>
          <a:lstStyle/>
          <a:p>
            <a:r>
              <a:rPr lang="en-US" sz="2800" b="1">
                <a:solidFill>
                  <a:srgbClr val="FF0080"/>
                </a:solidFill>
              </a:rPr>
              <a:t>AEGIS@CERN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ext Box 2"/>
          <p:cNvSpPr txBox="1">
            <a:spLocks noChangeArrowheads="1"/>
          </p:cNvSpPr>
          <p:nvPr/>
        </p:nvSpPr>
        <p:spPr bwMode="auto">
          <a:xfrm>
            <a:off x="107950" y="908050"/>
            <a:ext cx="903605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antihydrogen production rate:</a:t>
            </a:r>
          </a:p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R = N(p) n(Ps)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 </a:t>
            </a:r>
            <a:r>
              <a:rPr lang="en-US" sz="24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s</a:t>
            </a:r>
            <a:r>
              <a:rPr lang="en-US" sz="24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(p+Ps*-&gt;Hbar)</a:t>
            </a:r>
            <a:r>
              <a:rPr lang="en-US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L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e W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/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Ps density: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n(Ps)=N(Ps)]/Vol</a:t>
            </a:r>
          </a:p>
          <a:p>
            <a:pPr eaLnBrk="1" hangingPunct="1"/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n(Ps) ~ 1/Vol ~ (1/L)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3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~ (1/v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Ps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)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3 </a:t>
            </a:r>
          </a:p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~ (1/T)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3/2</a:t>
            </a:r>
          </a:p>
          <a:p>
            <a:pPr eaLnBrk="1" hangingPunct="1"/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for charge exchange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s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(p+Ps*-&gt;H) is enhanced </a:t>
            </a:r>
          </a:p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if v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Ps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=(3kT/m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Ps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)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1/2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&lt;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65" charset="2"/>
              </a:rPr>
              <a:t>a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c/2n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R  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(velocity in Rydberg state n)</a:t>
            </a:r>
            <a:endParaRPr lang="en-US" sz="2400" baseline="-25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/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for  n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R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~ 40  v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Ps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~25 km/s  and T  ~10 K </a:t>
            </a:r>
          </a:p>
          <a:p>
            <a:pPr eaLnBrk="1" hangingPunct="1"/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     Can we create and manipulate cold Ps’s in a vacuum </a:t>
            </a:r>
          </a:p>
          <a:p>
            <a:pPr algn="ctr" eaLnBrk="1" hangingPunct="1"/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under controlled conditions?</a:t>
            </a:r>
          </a:p>
          <a:p>
            <a:pPr eaLnBrk="1" hangingPunct="1"/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/>
            <a:endParaRPr lang="en-US" sz="2400" baseline="30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  <p:sp>
        <p:nvSpPr>
          <p:cNvPr id="363523" name="AutoShape 3"/>
          <p:cNvSpPr>
            <a:spLocks noChangeArrowheads="1"/>
          </p:cNvSpPr>
          <p:nvPr/>
        </p:nvSpPr>
        <p:spPr bwMode="auto">
          <a:xfrm flipV="1">
            <a:off x="6948488" y="2997200"/>
            <a:ext cx="647700" cy="71438"/>
          </a:xfrm>
          <a:prstGeom prst="leftRightArrow">
            <a:avLst>
              <a:gd name="adj1" fmla="val 50000"/>
              <a:gd name="adj2" fmla="val 1813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7092950" y="2492375"/>
            <a:ext cx="352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L</a:t>
            </a:r>
          </a:p>
        </p:txBody>
      </p:sp>
      <p:sp>
        <p:nvSpPr>
          <p:cNvPr id="363525" name="Oval 5"/>
          <p:cNvSpPr>
            <a:spLocks noChangeArrowheads="1"/>
          </p:cNvSpPr>
          <p:nvPr/>
        </p:nvSpPr>
        <p:spPr bwMode="auto">
          <a:xfrm>
            <a:off x="6011863" y="1844675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26" name="Line 6"/>
          <p:cNvSpPr>
            <a:spLocks noChangeShapeType="1"/>
          </p:cNvSpPr>
          <p:nvPr/>
        </p:nvSpPr>
        <p:spPr bwMode="auto">
          <a:xfrm>
            <a:off x="6372225" y="1916113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5791200" y="1295400"/>
            <a:ext cx="838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Pbar</a:t>
            </a:r>
          </a:p>
        </p:txBody>
      </p:sp>
      <p:sp>
        <p:nvSpPr>
          <p:cNvPr id="363528" name="Cloud"/>
          <p:cNvSpPr>
            <a:spLocks noChangeAspect="1" noEditPoints="1" noChangeArrowheads="1"/>
          </p:cNvSpPr>
          <p:nvPr/>
        </p:nvSpPr>
        <p:spPr bwMode="auto">
          <a:xfrm rot="-5400000">
            <a:off x="6769894" y="1520032"/>
            <a:ext cx="1079500" cy="72231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>
              <a:alpha val="6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7092950" y="1628775"/>
            <a:ext cx="493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Ps</a:t>
            </a:r>
          </a:p>
        </p:txBody>
      </p:sp>
      <p:sp>
        <p:nvSpPr>
          <p:cNvPr id="3635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609600"/>
          </a:xfrm>
          <a:noFill/>
          <a:ln/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Comic Sans MS" pitchFamily="-65" charset="0"/>
              </a:rPr>
              <a:t>Hbar formation: Why cold Ps ?</a:t>
            </a:r>
            <a:endParaRPr lang="en-US"/>
          </a:p>
        </p:txBody>
      </p:sp>
      <p:sp>
        <p:nvSpPr>
          <p:cNvPr id="363531" name="Line 11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32" name="Text Box 12"/>
          <p:cNvSpPr txBox="1">
            <a:spLocks noChangeArrowheads="1"/>
          </p:cNvSpPr>
          <p:nvPr/>
        </p:nvSpPr>
        <p:spPr bwMode="auto">
          <a:xfrm>
            <a:off x="0" y="6543675"/>
            <a:ext cx="90566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2EF32"/>
                </a:solidFill>
              </a:rPr>
              <a:t>Workshop on Antihydrogen Formation, July 14,2006 CERN                                        S.N.Gninenko/INR</a:t>
            </a:r>
            <a:endParaRPr lang="en-US"/>
          </a:p>
        </p:txBody>
      </p:sp>
      <p:sp>
        <p:nvSpPr>
          <p:cNvPr id="363533" name="Text Box 13"/>
          <p:cNvSpPr txBox="1">
            <a:spLocks noChangeArrowheads="1"/>
          </p:cNvSpPr>
          <p:nvPr/>
        </p:nvSpPr>
        <p:spPr bwMode="auto">
          <a:xfrm>
            <a:off x="6537325" y="817563"/>
            <a:ext cx="18827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2EF32"/>
                </a:solidFill>
              </a:rPr>
              <a:t>Rydberg State Ps</a:t>
            </a:r>
            <a:endParaRPr lang="en-US"/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 flipV="1">
            <a:off x="6172200" y="2057400"/>
            <a:ext cx="990600" cy="7620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35" name="Line 15"/>
          <p:cNvSpPr>
            <a:spLocks noChangeShapeType="1"/>
          </p:cNvSpPr>
          <p:nvPr/>
        </p:nvSpPr>
        <p:spPr bwMode="auto">
          <a:xfrm flipV="1">
            <a:off x="7620000" y="914400"/>
            <a:ext cx="990600" cy="7620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36" name="Text Box 16"/>
          <p:cNvSpPr txBox="1">
            <a:spLocks noChangeArrowheads="1"/>
          </p:cNvSpPr>
          <p:nvPr/>
        </p:nvSpPr>
        <p:spPr bwMode="auto">
          <a:xfrm>
            <a:off x="5638800" y="2743200"/>
            <a:ext cx="13176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2EF32"/>
                </a:solidFill>
              </a:rPr>
              <a:t>Laser beam</a:t>
            </a:r>
            <a:endParaRPr lang="en-US"/>
          </a:p>
        </p:txBody>
      </p:sp>
      <p:sp>
        <p:nvSpPr>
          <p:cNvPr id="363537" name="Rectangle 17"/>
          <p:cNvSpPr>
            <a:spLocks noChangeArrowheads="1"/>
          </p:cNvSpPr>
          <p:nvPr/>
        </p:nvSpPr>
        <p:spPr bwMode="auto">
          <a:xfrm>
            <a:off x="5486400" y="685800"/>
            <a:ext cx="3657600" cy="2438400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38" name="Line 18"/>
          <p:cNvSpPr>
            <a:spLocks noChangeShapeType="1"/>
          </p:cNvSpPr>
          <p:nvPr/>
        </p:nvSpPr>
        <p:spPr bwMode="auto">
          <a:xfrm>
            <a:off x="7772400" y="1905000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39" name="Text Box 19"/>
          <p:cNvSpPr txBox="1">
            <a:spLocks noChangeArrowheads="1"/>
          </p:cNvSpPr>
          <p:nvPr/>
        </p:nvSpPr>
        <p:spPr bwMode="auto">
          <a:xfrm>
            <a:off x="8153400" y="1600200"/>
            <a:ext cx="990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Hbar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CBCCE-89FF-304D-8FD5-7CE59867D46E}" type="slidenum">
              <a:rPr lang="en-US"/>
              <a:pPr/>
              <a:t>86</a:t>
            </a:fld>
            <a:endParaRPr lang="en-US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153400" cy="5334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Формирование холодного aнтиводорода</a:t>
            </a:r>
            <a:endParaRPr lang="en-US"/>
          </a:p>
        </p:txBody>
      </p:sp>
      <p:sp>
        <p:nvSpPr>
          <p:cNvPr id="447494" name="Cloud"/>
          <p:cNvSpPr>
            <a:spLocks noChangeAspect="1" noEditPoints="1" noChangeArrowheads="1"/>
          </p:cNvSpPr>
          <p:nvPr/>
        </p:nvSpPr>
        <p:spPr bwMode="auto">
          <a:xfrm rot="9658975" flipV="1">
            <a:off x="3124200" y="2286000"/>
            <a:ext cx="2590800" cy="21653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0">
            <a:gsLst>
              <a:gs pos="0">
                <a:srgbClr val="FFBE7D">
                  <a:alpha val="92000"/>
                </a:srgbClr>
              </a:gs>
              <a:gs pos="100000">
                <a:srgbClr val="FFBE7D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495" name="AutoShape 7"/>
          <p:cNvSpPr>
            <a:spLocks noChangeArrowheads="1"/>
          </p:cNvSpPr>
          <p:nvPr/>
        </p:nvSpPr>
        <p:spPr bwMode="auto">
          <a:xfrm>
            <a:off x="1066800" y="3048000"/>
            <a:ext cx="1981200" cy="381000"/>
          </a:xfrm>
          <a:prstGeom prst="rightArrow">
            <a:avLst>
              <a:gd name="adj1" fmla="val 50000"/>
              <a:gd name="adj2" fmla="val 1300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496" name="AutoShape 8"/>
          <p:cNvSpPr>
            <a:spLocks noChangeArrowheads="1"/>
          </p:cNvSpPr>
          <p:nvPr/>
        </p:nvSpPr>
        <p:spPr bwMode="auto">
          <a:xfrm>
            <a:off x="4267200" y="4495800"/>
            <a:ext cx="381000" cy="1295400"/>
          </a:xfrm>
          <a:prstGeom prst="upArrow">
            <a:avLst>
              <a:gd name="adj1" fmla="val 50000"/>
              <a:gd name="adj2" fmla="val 850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497" name="Line 9"/>
          <p:cNvSpPr>
            <a:spLocks noChangeShapeType="1"/>
          </p:cNvSpPr>
          <p:nvPr/>
        </p:nvSpPr>
        <p:spPr bwMode="auto">
          <a:xfrm>
            <a:off x="5334000" y="25146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2438400" y="1905000"/>
            <a:ext cx="4191000" cy="381000"/>
          </a:xfrm>
          <a:prstGeom prst="rect">
            <a:avLst/>
          </a:prstGeom>
          <a:gradFill rotWithShape="0">
            <a:gsLst>
              <a:gs pos="0">
                <a:srgbClr val="FFFB1E">
                  <a:gamma/>
                  <a:shade val="46275"/>
                  <a:invGamma/>
                </a:srgbClr>
              </a:gs>
              <a:gs pos="100000">
                <a:srgbClr val="FFFB1E">
                  <a:alpha val="20000"/>
                </a:srgbClr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499" name="AutoShape 11"/>
          <p:cNvSpPr>
            <a:spLocks noChangeArrowheads="1"/>
          </p:cNvSpPr>
          <p:nvPr/>
        </p:nvSpPr>
        <p:spPr bwMode="auto">
          <a:xfrm>
            <a:off x="5943600" y="3048000"/>
            <a:ext cx="1600200" cy="4572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00" name="Oval 12"/>
          <p:cNvSpPr>
            <a:spLocks noChangeArrowheads="1"/>
          </p:cNvSpPr>
          <p:nvPr/>
        </p:nvSpPr>
        <p:spPr bwMode="auto">
          <a:xfrm>
            <a:off x="7772400" y="3048000"/>
            <a:ext cx="457200" cy="457200"/>
          </a:xfrm>
          <a:prstGeom prst="ellipse">
            <a:avLst/>
          </a:prstGeom>
          <a:gradFill rotWithShape="0">
            <a:gsLst>
              <a:gs pos="0">
                <a:srgbClr val="FF0080"/>
              </a:gs>
              <a:gs pos="50000">
                <a:srgbClr val="FF0080">
                  <a:gamma/>
                  <a:shade val="46275"/>
                  <a:invGamma/>
                </a:srgbClr>
              </a:gs>
              <a:gs pos="100000">
                <a:srgbClr val="FF0080"/>
              </a:gs>
            </a:gsLst>
            <a:lin ang="5400000" scaled="1"/>
          </a:gra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01" name="Oval 13"/>
          <p:cNvSpPr>
            <a:spLocks noChangeArrowheads="1"/>
          </p:cNvSpPr>
          <p:nvPr/>
        </p:nvSpPr>
        <p:spPr bwMode="auto">
          <a:xfrm>
            <a:off x="304800" y="2895600"/>
            <a:ext cx="457200" cy="457200"/>
          </a:xfrm>
          <a:prstGeom prst="ellipse">
            <a:avLst/>
          </a:prstGeom>
          <a:gradFill rotWithShape="0">
            <a:gsLst>
              <a:gs pos="0">
                <a:srgbClr val="FF0080"/>
              </a:gs>
              <a:gs pos="50000">
                <a:srgbClr val="FF0080">
                  <a:gamma/>
                  <a:shade val="46275"/>
                  <a:invGamma/>
                </a:srgbClr>
              </a:gs>
              <a:gs pos="100000">
                <a:srgbClr val="FF0080"/>
              </a:gs>
            </a:gsLst>
            <a:lin ang="5400000" scaled="1"/>
          </a:gra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02" name="Oval 14"/>
          <p:cNvSpPr>
            <a:spLocks noChangeArrowheads="1"/>
          </p:cNvSpPr>
          <p:nvPr/>
        </p:nvSpPr>
        <p:spPr bwMode="auto">
          <a:xfrm>
            <a:off x="7620000" y="2819400"/>
            <a:ext cx="762000" cy="914400"/>
          </a:xfrm>
          <a:prstGeom prst="ellipse">
            <a:avLst/>
          </a:prstGeom>
          <a:noFill/>
          <a:ln w="31750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03" name="Oval 15"/>
          <p:cNvSpPr>
            <a:spLocks noChangeArrowheads="1"/>
          </p:cNvSpPr>
          <p:nvPr/>
        </p:nvSpPr>
        <p:spPr bwMode="auto">
          <a:xfrm>
            <a:off x="7924800" y="27432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8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04" name="Rectangle 16"/>
          <p:cNvSpPr>
            <a:spLocks noChangeArrowheads="1"/>
          </p:cNvSpPr>
          <p:nvPr/>
        </p:nvSpPr>
        <p:spPr bwMode="auto">
          <a:xfrm>
            <a:off x="4114800" y="2895600"/>
            <a:ext cx="6413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hlink"/>
                </a:solidFill>
                <a:latin typeface="Times" pitchFamily="-65" charset="0"/>
              </a:rPr>
              <a:t>Ps</a:t>
            </a:r>
          </a:p>
        </p:txBody>
      </p:sp>
      <p:sp>
        <p:nvSpPr>
          <p:cNvPr id="447506" name="Rectangle 18"/>
          <p:cNvSpPr>
            <a:spLocks noChangeArrowheads="1"/>
          </p:cNvSpPr>
          <p:nvPr/>
        </p:nvSpPr>
        <p:spPr bwMode="auto">
          <a:xfrm>
            <a:off x="228600" y="3505200"/>
            <a:ext cx="2647950" cy="15541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холодные </a:t>
            </a:r>
          </a:p>
          <a:p>
            <a:pPr algn="ctr"/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анти–протоны</a:t>
            </a:r>
          </a:p>
          <a:p>
            <a:pPr algn="ctr"/>
            <a:endParaRPr lang="en-US" sz="3200">
              <a:solidFill>
                <a:srgbClr val="FF0080"/>
              </a:solidFill>
              <a:latin typeface="Times CY" pitchFamily="-65" charset="-52"/>
            </a:endParaRPr>
          </a:p>
        </p:txBody>
      </p:sp>
      <p:sp>
        <p:nvSpPr>
          <p:cNvPr id="447507" name="Rectangle 19"/>
          <p:cNvSpPr>
            <a:spLocks noChangeArrowheads="1"/>
          </p:cNvSpPr>
          <p:nvPr/>
        </p:nvSpPr>
        <p:spPr bwMode="auto">
          <a:xfrm>
            <a:off x="3733800" y="5791200"/>
            <a:ext cx="2035175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позитроны</a:t>
            </a:r>
          </a:p>
        </p:txBody>
      </p:sp>
      <p:sp>
        <p:nvSpPr>
          <p:cNvPr id="447508" name="Rectangle 20"/>
          <p:cNvSpPr>
            <a:spLocks noChangeArrowheads="1"/>
          </p:cNvSpPr>
          <p:nvPr/>
        </p:nvSpPr>
        <p:spPr bwMode="auto">
          <a:xfrm>
            <a:off x="6629400" y="3733800"/>
            <a:ext cx="2325688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80"/>
                </a:solidFill>
                <a:latin typeface="Times CY" pitchFamily="-65" charset="-52"/>
              </a:rPr>
              <a:t>антиводород</a:t>
            </a:r>
          </a:p>
        </p:txBody>
      </p:sp>
      <p:sp>
        <p:nvSpPr>
          <p:cNvPr id="447509" name="Text Box 21"/>
          <p:cNvSpPr txBox="1">
            <a:spLocks noChangeArrowheads="1"/>
          </p:cNvSpPr>
          <p:nvPr/>
        </p:nvSpPr>
        <p:spPr bwMode="auto">
          <a:xfrm>
            <a:off x="1143000" y="1143000"/>
            <a:ext cx="63182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hlink"/>
                </a:solidFill>
              </a:rPr>
              <a:t>p + Ps(e+ e-) -&gt;  H(pe+) + e-  </a:t>
            </a:r>
          </a:p>
        </p:txBody>
      </p:sp>
      <p:sp>
        <p:nvSpPr>
          <p:cNvPr id="447510" name="Rectangle 22"/>
          <p:cNvSpPr>
            <a:spLocks noChangeArrowheads="1"/>
          </p:cNvSpPr>
          <p:nvPr/>
        </p:nvSpPr>
        <p:spPr bwMode="auto">
          <a:xfrm>
            <a:off x="5181600" y="1143000"/>
            <a:ext cx="228600" cy="76200"/>
          </a:xfrm>
          <a:prstGeom prst="rect">
            <a:avLst/>
          </a:prstGeom>
          <a:solidFill>
            <a:srgbClr val="00808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11" name="Rectangle 23"/>
          <p:cNvSpPr>
            <a:spLocks noChangeArrowheads="1"/>
          </p:cNvSpPr>
          <p:nvPr/>
        </p:nvSpPr>
        <p:spPr bwMode="auto">
          <a:xfrm>
            <a:off x="1219200" y="1219200"/>
            <a:ext cx="228600" cy="76200"/>
          </a:xfrm>
          <a:prstGeom prst="rect">
            <a:avLst/>
          </a:prstGeom>
          <a:solidFill>
            <a:srgbClr val="00808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12" name="Rectangle 24"/>
          <p:cNvSpPr>
            <a:spLocks noChangeArrowheads="1"/>
          </p:cNvSpPr>
          <p:nvPr/>
        </p:nvSpPr>
        <p:spPr bwMode="auto">
          <a:xfrm>
            <a:off x="5638800" y="1219200"/>
            <a:ext cx="228600" cy="76200"/>
          </a:xfrm>
          <a:prstGeom prst="rect">
            <a:avLst/>
          </a:prstGeom>
          <a:solidFill>
            <a:srgbClr val="00808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13" name="Rectangle 25"/>
          <p:cNvSpPr>
            <a:spLocks noChangeArrowheads="1"/>
          </p:cNvSpPr>
          <p:nvPr/>
        </p:nvSpPr>
        <p:spPr bwMode="auto">
          <a:xfrm>
            <a:off x="1600200" y="2362200"/>
            <a:ext cx="4635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hlink"/>
                </a:solidFill>
              </a:rPr>
              <a:t>p</a:t>
            </a:r>
          </a:p>
        </p:txBody>
      </p:sp>
      <p:sp>
        <p:nvSpPr>
          <p:cNvPr id="447514" name="Rectangle 26"/>
          <p:cNvSpPr>
            <a:spLocks noChangeArrowheads="1"/>
          </p:cNvSpPr>
          <p:nvPr/>
        </p:nvSpPr>
        <p:spPr bwMode="auto">
          <a:xfrm>
            <a:off x="1676400" y="2438400"/>
            <a:ext cx="228600" cy="76200"/>
          </a:xfrm>
          <a:prstGeom prst="rect">
            <a:avLst/>
          </a:prstGeom>
          <a:solidFill>
            <a:srgbClr val="00808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15" name="Rectangle 27"/>
          <p:cNvSpPr>
            <a:spLocks noChangeArrowheads="1"/>
          </p:cNvSpPr>
          <p:nvPr/>
        </p:nvSpPr>
        <p:spPr bwMode="auto">
          <a:xfrm>
            <a:off x="6172200" y="2438400"/>
            <a:ext cx="5143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hlink"/>
                </a:solidFill>
              </a:rPr>
              <a:t>H</a:t>
            </a:r>
          </a:p>
        </p:txBody>
      </p:sp>
      <p:sp>
        <p:nvSpPr>
          <p:cNvPr id="447516" name="Rectangle 28"/>
          <p:cNvSpPr>
            <a:spLocks noChangeArrowheads="1"/>
          </p:cNvSpPr>
          <p:nvPr/>
        </p:nvSpPr>
        <p:spPr bwMode="auto">
          <a:xfrm>
            <a:off x="6324600" y="2438400"/>
            <a:ext cx="228600" cy="76200"/>
          </a:xfrm>
          <a:prstGeom prst="rect">
            <a:avLst/>
          </a:prstGeom>
          <a:solidFill>
            <a:srgbClr val="00808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517" name="Rectangle 29"/>
          <p:cNvSpPr>
            <a:spLocks noChangeArrowheads="1"/>
          </p:cNvSpPr>
          <p:nvPr/>
        </p:nvSpPr>
        <p:spPr bwMode="auto">
          <a:xfrm>
            <a:off x="4648200" y="5029200"/>
            <a:ext cx="7048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hlink"/>
                </a:solidFill>
              </a:rPr>
              <a:t>e+</a:t>
            </a:r>
          </a:p>
        </p:txBody>
      </p:sp>
      <p:sp>
        <p:nvSpPr>
          <p:cNvPr id="447519" name="Rectangle 31"/>
          <p:cNvSpPr>
            <a:spLocks noChangeArrowheads="1"/>
          </p:cNvSpPr>
          <p:nvPr/>
        </p:nvSpPr>
        <p:spPr bwMode="auto">
          <a:xfrm>
            <a:off x="3733800" y="1752600"/>
            <a:ext cx="1612900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  <a:latin typeface="Times CY" pitchFamily="-65" charset="-52"/>
              </a:rPr>
              <a:t>мишень</a:t>
            </a:r>
            <a:endParaRPr lang="en-US" sz="3200">
              <a:solidFill>
                <a:srgbClr val="FF0080"/>
              </a:solidFill>
              <a:latin typeface="Times CY" pitchFamily="-65" charset="-52"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990600" y="4876800"/>
            <a:ext cx="3048000" cy="5847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Cold Rydberg State Ps</a:t>
            </a:r>
          </a:p>
          <a:p>
            <a:r>
              <a:rPr lang="en-US">
                <a:solidFill>
                  <a:srgbClr val="FF0000"/>
                </a:solidFill>
              </a:rPr>
              <a:t> Ps Temperature &lt; 10 K</a:t>
            </a: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228600" y="5486400"/>
            <a:ext cx="3458089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65" charset="2"/>
              </a:rPr>
              <a:t>s</a:t>
            </a:r>
            <a:r>
              <a:rPr lang="en-US" sz="2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(pbar+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Ps*</a:t>
            </a:r>
            <a:r>
              <a:rPr lang="en-US" sz="2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-&gt;Hbar)~ ~ </a:t>
            </a:r>
            <a:r>
              <a:rPr lang="en-US" sz="2000" b="1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n</a:t>
            </a:r>
            <a:r>
              <a:rPr lang="en-US" sz="2000" b="1" baseline="-25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R</a:t>
            </a:r>
            <a:r>
              <a:rPr lang="en-US" sz="2000" b="1" baseline="30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3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0" y="5867400"/>
            <a:ext cx="3756025" cy="517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v</a:t>
            </a:r>
            <a:r>
              <a:rPr lang="en-US" sz="2400" baseline="-25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Ps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=(3kT/m</a:t>
            </a:r>
            <a:r>
              <a:rPr lang="en-US" sz="2400" baseline="-25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Ps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)</a:t>
            </a:r>
            <a:r>
              <a:rPr lang="en-US" sz="2400" baseline="30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1/2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&lt; 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65" charset="2"/>
              </a:rPr>
              <a:t>a</a:t>
            </a:r>
            <a:r>
              <a:rPr lang="en-US" sz="2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c/2n</a:t>
            </a:r>
            <a:r>
              <a:rPr lang="en-US" sz="2400" baseline="-25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R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 rot="5400000" flipH="1" flipV="1">
            <a:off x="3200400" y="3962400"/>
            <a:ext cx="91440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5817448" y="4724400"/>
            <a:ext cx="3326552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8000"/>
                </a:solidFill>
              </a:rPr>
              <a:t>Q`s: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408000"/>
                </a:solidFill>
              </a:rPr>
              <a:t> how to check Rydberg n?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408000"/>
                </a:solidFill>
              </a:rPr>
              <a:t> Ps laser cooling?(complicated)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408000"/>
                </a:solidFill>
              </a:rPr>
              <a:t> Ps thermalization time?</a:t>
            </a:r>
          </a:p>
          <a:p>
            <a:r>
              <a:rPr lang="en-US">
                <a:solidFill>
                  <a:srgbClr val="408000"/>
                </a:solidFill>
              </a:rPr>
              <a:t>- B field?</a:t>
            </a:r>
          </a:p>
          <a:p>
            <a:pPr>
              <a:buFontTx/>
              <a:buChar char="-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324600" cy="381000"/>
          </a:xfrm>
        </p:spPr>
        <p:txBody>
          <a:bodyPr/>
          <a:lstStyle/>
          <a:p>
            <a:r>
              <a:rPr lang="en-US" sz="2000">
                <a:solidFill>
                  <a:srgbClr val="FF0080"/>
                </a:solidFill>
              </a:rPr>
              <a:t>Cold Ps: TOF-study of  yield and temperature   </a:t>
            </a:r>
            <a:endParaRPr lang="en-US"/>
          </a:p>
        </p:txBody>
      </p:sp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1190625" y="1566863"/>
            <a:ext cx="1841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4980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800600" y="685800"/>
            <a:ext cx="35877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4981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52400" y="685800"/>
            <a:ext cx="42783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4985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5334000" y="4114800"/>
            <a:ext cx="22812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4986" name="Text Box 10"/>
          <p:cNvSpPr txBox="1">
            <a:spLocks noChangeArrowheads="1"/>
          </p:cNvSpPr>
          <p:nvPr/>
        </p:nvSpPr>
        <p:spPr bwMode="auto">
          <a:xfrm>
            <a:off x="838200" y="3546475"/>
            <a:ext cx="38862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FF9933"/>
              </a:buClr>
              <a:buFont typeface="Wingdings" pitchFamily="-65" charset="2"/>
              <a:buChar char="§"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</a:t>
            </a: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e+’s stop, thermalized, form o-Ps</a:t>
            </a:r>
          </a:p>
          <a:p>
            <a:pPr eaLnBrk="1" hangingPunct="1">
              <a:buClr>
                <a:srgbClr val="FF9933"/>
              </a:buClr>
              <a:buFont typeface="Wingdings" pitchFamily="-65" charset="2"/>
              <a:buChar char="§"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o-Ps yield:~30-40% emitted  into vacuum </a:t>
            </a:r>
          </a:p>
          <a:p>
            <a:pPr eaLnBrk="1" hangingPunct="1">
              <a:buClr>
                <a:srgbClr val="FF9933"/>
              </a:buClr>
              <a:buFont typeface="Wingdings" pitchFamily="-65" charset="2"/>
              <a:buChar char="§"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mean free path ~ 3 nm,     </a:t>
            </a:r>
          </a:p>
          <a:p>
            <a:pPr eaLnBrk="1" hangingPunct="1">
              <a:buClr>
                <a:srgbClr val="FF9933"/>
              </a:buClr>
              <a:buFont typeface="Wingdings" pitchFamily="-65" charset="2"/>
              <a:buNone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  diffusion length L&gt;&gt; film</a:t>
            </a:r>
          </a:p>
          <a:p>
            <a:pPr eaLnBrk="1" hangingPunct="1">
              <a:buClr>
                <a:srgbClr val="FF9933"/>
              </a:buClr>
              <a:buFont typeface="Wingdings" pitchFamily="-65" charset="2"/>
              <a:buNone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  thickness</a:t>
            </a:r>
          </a:p>
          <a:p>
            <a:pPr eaLnBrk="1" hangingPunct="1">
              <a:buClr>
                <a:srgbClr val="FF9933"/>
              </a:buClr>
              <a:buFont typeface="Wingdings" pitchFamily="-65" charset="2"/>
              <a:buChar char="§"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number of collisions with  pore walls 10</a:t>
            </a:r>
            <a:r>
              <a:rPr lang="en-US" sz="1400" baseline="30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4</a:t>
            </a: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– 10</a:t>
            </a:r>
            <a:r>
              <a:rPr lang="en-US" sz="1400" baseline="30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6</a:t>
            </a: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(depending on implantation depth/energy)</a:t>
            </a:r>
          </a:p>
          <a:p>
            <a:pPr eaLnBrk="1" hangingPunct="1">
              <a:buClr>
                <a:srgbClr val="FF9933"/>
              </a:buClr>
              <a:buFont typeface="Wingdings" pitchFamily="-65" charset="2"/>
              <a:buChar char="§"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well thermalized E(o-Ps) ~ kT</a:t>
            </a:r>
            <a:r>
              <a:rPr lang="en-US" sz="1400" b="1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</a:t>
            </a:r>
            <a:endParaRPr lang="en-US" sz="1400">
              <a:solidFill>
                <a:srgbClr val="00008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pitchFamily="-65" charset="0"/>
            </a:endParaRPr>
          </a:p>
          <a:p>
            <a:pPr eaLnBrk="1" hangingPunct="1">
              <a:buClr>
                <a:srgbClr val="FF9933"/>
              </a:buClr>
              <a:buFont typeface="Wingdings" pitchFamily="-65" charset="2"/>
              <a:buChar char="§"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thermalization time t~R/V n</a:t>
            </a:r>
          </a:p>
          <a:p>
            <a:pPr algn="ctr" eaLnBrk="1" hangingPunct="1">
              <a:buClr>
                <a:srgbClr val="FF9933"/>
              </a:buClr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 t~1 ns &lt;&lt; t (o-Ps)</a:t>
            </a:r>
          </a:p>
          <a:p>
            <a:pPr eaLnBrk="1" hangingPunct="1">
              <a:buClr>
                <a:srgbClr val="FF9933"/>
              </a:buClr>
              <a:buFont typeface="Wingdings" pitchFamily="-65" charset="2"/>
              <a:buChar char="§"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E = 40 meV, V=1.2 10</a:t>
            </a:r>
            <a:r>
              <a:rPr lang="en-US" sz="1400" baseline="300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7</a:t>
            </a: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cm/s,</a:t>
            </a:r>
          </a:p>
          <a:p>
            <a:pPr eaLnBrk="1" hangingPunct="1">
              <a:buClr>
                <a:srgbClr val="FF9933"/>
              </a:buClr>
              <a:buFont typeface="Wingdings" pitchFamily="-65" charset="2"/>
              <a:buNone/>
            </a:pPr>
            <a:r>
              <a:rPr lang="en-US" sz="140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</a:rPr>
              <a:t>      R ~ 1 cm/lifetime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4011-4A3B-EB42-9958-EAA03891884D}" type="slidenum">
              <a:rPr lang="en-US"/>
              <a:pPr/>
              <a:t>88</a:t>
            </a:fld>
            <a:endParaRPr lang="en-US"/>
          </a:p>
        </p:txBody>
      </p:sp>
      <p:sp>
        <p:nvSpPr>
          <p:cNvPr id="259080" name="WordArt 8"/>
          <p:cNvSpPr>
            <a:spLocks noChangeArrowheads="1" noChangeShapeType="1" noTextEdit="1"/>
          </p:cNvSpPr>
          <p:nvPr/>
        </p:nvSpPr>
        <p:spPr bwMode="auto">
          <a:xfrm>
            <a:off x="1295400" y="1981200"/>
            <a:ext cx="7010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Диагностика </a:t>
            </a:r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Н</a:t>
            </a:r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аноструктурных </a:t>
            </a:r>
          </a:p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Материалов</a:t>
            </a:r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. Новый </a:t>
            </a:r>
            <a:r>
              <a:rPr lang="de-CH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PALS </a:t>
            </a:r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спектрометр</a:t>
            </a:r>
          </a:p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на вторичной  электронной эмиссии.</a:t>
            </a:r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90600" y="48006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  </a:t>
            </a:r>
            <a:r>
              <a:rPr lang="ru-RU" sz="2800"/>
              <a:t>(</a:t>
            </a:r>
            <a:r>
              <a:rPr lang="en-US" sz="2400">
                <a:solidFill>
                  <a:srgbClr val="FF0080"/>
                </a:solidFill>
              </a:rPr>
              <a:t>How to make money out of theory like QED!?</a:t>
            </a:r>
            <a:r>
              <a:rPr lang="ru-RU" sz="2400"/>
              <a:t>)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304800" y="1809750"/>
            <a:ext cx="88392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 typeface="Times" pitchFamily="-65" charset="0"/>
              <a:buNone/>
            </a:pP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Times New Roman" pitchFamily="-65" charset="0"/>
              <a:cs typeface="Times New Roman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Slow positron beam application to: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Polymers, Drug-delivery and Cancer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</a:t>
            </a:r>
          </a:p>
          <a:p>
            <a:pPr eaLnBrk="1" hangingPunct="1">
              <a:buFont typeface="Times" pitchFamily="-65" charset="0"/>
              <a:buNone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 Researches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Times New Roman" pitchFamily="-65" charset="0"/>
              <a:cs typeface="Times New Roman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PAS study of Radiation ebrittlement of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Nuclear Reactor Steels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Times New Roman" pitchFamily="-65" charset="0"/>
              <a:cs typeface="Times New Roman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Slow positron study of corrosion defects in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Metallurgy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iron and </a:t>
            </a:r>
          </a:p>
          <a:p>
            <a:pPr eaLnBrk="1" hangingPunct="1">
              <a:buFont typeface="Times" pitchFamily="-65" charset="0"/>
              <a:buNone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 Al alloy. 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Times New Roman" pitchFamily="-65" charset="0"/>
              <a:cs typeface="Times New Roman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Application of PAS technique for monitoring of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Semiconductors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Times New Roman" pitchFamily="-65" charset="0"/>
              <a:cs typeface="Times New Roman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Pulse slow-positron beam for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Polymer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films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Times New Roman" pitchFamily="-65" charset="0"/>
              <a:cs typeface="Times New Roman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PAS for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nanocavities and nanoclusters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in Si </a:t>
            </a: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Durability of polymeric coatings for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Aircraft Industry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  <a:ea typeface="Times New Roman" pitchFamily="-65" charset="0"/>
              <a:cs typeface="Times New Roman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Application of PAS for </a:t>
            </a:r>
            <a:r>
              <a:rPr lang="en-US" sz="2000">
                <a:solidFill>
                  <a:srgbClr val="F2E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biological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objects</a:t>
            </a: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…………</a:t>
            </a: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Energy Storage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 </a:t>
            </a:r>
          </a:p>
          <a:p>
            <a:pPr eaLnBrk="1" hangingPunct="1">
              <a:buFont typeface="Times" pitchFamily="-65" charset="0"/>
              <a:buChar char="•"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  <a:ea typeface="Times New Roman" pitchFamily="-65" charset="0"/>
                <a:cs typeface="Times New Roman" pitchFamily="-65" charset="0"/>
              </a:rPr>
              <a:t>POSITRON Bomb  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  <p:sp>
        <p:nvSpPr>
          <p:cNvPr id="29491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2800">
                <a:solidFill>
                  <a:srgbClr val="F2EF32"/>
                </a:solidFill>
                <a:latin typeface="Helvetica" pitchFamily="-65" charset="0"/>
              </a:rPr>
              <a:t>Materials science forum, ICPA-13, JAPAN</a:t>
            </a:r>
            <a:endParaRPr lang="en-US" sz="2800">
              <a:solidFill>
                <a:srgbClr val="FF0000"/>
              </a:solidFill>
              <a:latin typeface="Helvetica" pitchFamily="-65" charset="0"/>
            </a:endParaRPr>
          </a:p>
        </p:txBody>
      </p:sp>
      <p:sp>
        <p:nvSpPr>
          <p:cNvPr id="294920" name="AutoShape 8"/>
          <p:cNvSpPr>
            <a:spLocks/>
          </p:cNvSpPr>
          <p:nvPr/>
        </p:nvSpPr>
        <p:spPr bwMode="auto">
          <a:xfrm>
            <a:off x="2743200" y="5562600"/>
            <a:ext cx="381000" cy="533400"/>
          </a:xfrm>
          <a:prstGeom prst="rightBrace">
            <a:avLst>
              <a:gd name="adj1" fmla="val 11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4921" name="Text Box 9"/>
          <p:cNvSpPr txBox="1">
            <a:spLocks noChangeArrowheads="1"/>
          </p:cNvSpPr>
          <p:nvPr/>
        </p:nvSpPr>
        <p:spPr bwMode="auto">
          <a:xfrm>
            <a:off x="3352800" y="5486400"/>
            <a:ext cx="5481638" cy="727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Simposium on Production and Storage </a:t>
            </a:r>
          </a:p>
          <a:p>
            <a:r>
              <a:rPr lang="en-US" sz="2000">
                <a:solidFill>
                  <a:schemeClr val="bg1"/>
                </a:solidFill>
              </a:rPr>
              <a:t>of Macro-quantities of e+`s (US Air Force)</a:t>
            </a:r>
            <a:r>
              <a:rPr lang="en-US" sz="2000"/>
              <a:t> </a:t>
            </a:r>
          </a:p>
        </p:txBody>
      </p:sp>
      <p:sp>
        <p:nvSpPr>
          <p:cNvPr id="294923" name="Rectangle 11"/>
          <p:cNvSpPr>
            <a:spLocks noChangeArrowheads="1"/>
          </p:cNvSpPr>
          <p:nvPr/>
        </p:nvSpPr>
        <p:spPr bwMode="auto">
          <a:xfrm>
            <a:off x="533400" y="609600"/>
            <a:ext cx="7848600" cy="16002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400">
                <a:latin typeface="Helvetica" pitchFamily="-65" charset="0"/>
              </a:rPr>
              <a:t>``There is no doubt that, when it comes to </a:t>
            </a:r>
          </a:p>
          <a:p>
            <a:r>
              <a:rPr lang="en-US" sz="2400">
                <a:latin typeface="Helvetica" pitchFamily="-65" charset="0"/>
              </a:rPr>
              <a:t>the study of the structures and defects of nano-materials, </a:t>
            </a:r>
          </a:p>
          <a:p>
            <a:r>
              <a:rPr lang="en-US" sz="2400">
                <a:latin typeface="Helvetica" pitchFamily="-65" charset="0"/>
              </a:rPr>
              <a:t>there is presently no technique that rivals positron </a:t>
            </a:r>
          </a:p>
          <a:p>
            <a:r>
              <a:rPr lang="en-US" sz="2400">
                <a:latin typeface="Helvetica" pitchFamily="-65" charset="0"/>
              </a:rPr>
              <a:t>annihilation…``     T. Hyodo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1026"/>
          <p:cNvSpPr>
            <a:spLocks noChangeArrowheads="1"/>
          </p:cNvSpPr>
          <p:nvPr/>
        </p:nvSpPr>
        <p:spPr bwMode="auto">
          <a:xfrm>
            <a:off x="381000" y="838200"/>
            <a:ext cx="8382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80"/>
                </a:solidFill>
                <a:latin typeface="Arial" pitchFamily="-65" charset="0"/>
              </a:rPr>
              <a:t> Proceedings,  International Workshop, Zurich, Switzerland, May 30-31, 2003.</a:t>
            </a:r>
            <a:endParaRPr lang="en-US">
              <a:solidFill>
                <a:srgbClr val="FF0080"/>
              </a:solidFill>
              <a:latin typeface="Arial" pitchFamily="-65" charset="0"/>
            </a:endParaRPr>
          </a:p>
          <a:p>
            <a:r>
              <a:rPr lang="en-US">
                <a:solidFill>
                  <a:srgbClr val="0066CC"/>
                </a:solidFill>
                <a:latin typeface="Arial" pitchFamily="-65" charset="0"/>
              </a:rPr>
              <a:t>M. Felcini, (ed.)</a:t>
            </a:r>
            <a:r>
              <a:rPr lang="en-US">
                <a:solidFill>
                  <a:srgbClr val="000000"/>
                </a:solidFill>
                <a:latin typeface="Arial" pitchFamily="-65" charset="0"/>
              </a:rPr>
              <a:t>, 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S.N. Gninenko, (ed.)</a:t>
            </a:r>
            <a:r>
              <a:rPr lang="en-US">
                <a:solidFill>
                  <a:srgbClr val="000000"/>
                </a:solidFill>
                <a:latin typeface="Arial" pitchFamily="-65" charset="0"/>
              </a:rPr>
              <a:t>, 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A. Nyffeler, (ed.)</a:t>
            </a:r>
            <a:r>
              <a:rPr lang="en-US">
                <a:solidFill>
                  <a:srgbClr val="000000"/>
                </a:solidFill>
                <a:latin typeface="Arial" pitchFamily="-65" charset="0"/>
              </a:rPr>
              <a:t>, 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A. Rubbia, (ed.)</a:t>
            </a:r>
            <a:r>
              <a:rPr lang="en-US">
                <a:solidFill>
                  <a:srgbClr val="000000"/>
                </a:solidFill>
                <a:latin typeface="Arial" pitchFamily="-65" charset="0"/>
              </a:rPr>
              <a:t> (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Zurich, ETH</a:t>
            </a:r>
            <a:r>
              <a:rPr lang="en-US">
                <a:solidFill>
                  <a:srgbClr val="000000"/>
                </a:solidFill>
                <a:latin typeface="Arial" pitchFamily="-65" charset="0"/>
              </a:rPr>
              <a:t> &amp; </a:t>
            </a:r>
            <a:r>
              <a:rPr lang="en-US">
                <a:solidFill>
                  <a:srgbClr val="0066CC"/>
                </a:solidFill>
                <a:latin typeface="Arial" pitchFamily="-65" charset="0"/>
              </a:rPr>
              <a:t>Moscow, INR</a:t>
            </a:r>
            <a:r>
              <a:rPr lang="en-US">
                <a:solidFill>
                  <a:srgbClr val="000000"/>
                </a:solidFill>
                <a:latin typeface="Arial" pitchFamily="-65" charset="0"/>
              </a:rPr>
              <a:t>) . 2004. 217pp. Published in Int. J. Mod. Phys. A19 (2004) 3769-3985 </a:t>
            </a:r>
          </a:p>
        </p:txBody>
      </p:sp>
      <p:sp>
        <p:nvSpPr>
          <p:cNvPr id="233477" name="Rectangle 1029"/>
          <p:cNvSpPr>
            <a:spLocks noChangeArrowheads="1"/>
          </p:cNvSpPr>
          <p:nvPr/>
        </p:nvSpPr>
        <p:spPr bwMode="auto">
          <a:xfrm>
            <a:off x="1190625" y="1566863"/>
            <a:ext cx="1841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3478" name="Text Box 1030"/>
          <p:cNvSpPr txBox="1">
            <a:spLocks noChangeArrowheads="1"/>
          </p:cNvSpPr>
          <p:nvPr/>
        </p:nvSpPr>
        <p:spPr bwMode="auto">
          <a:xfrm>
            <a:off x="0" y="3733800"/>
            <a:ext cx="83820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408000"/>
              </a:buClr>
              <a:buSzPct val="140000"/>
              <a:buFont typeface="Times" pitchFamily="-65" charset="0"/>
              <a:buNone/>
            </a:pPr>
            <a:r>
              <a:rPr lang="en-US" sz="2000">
                <a:solidFill>
                  <a:srgbClr val="FF0080"/>
                </a:solidFill>
                <a:latin typeface="Times" pitchFamily="-65" charset="0"/>
              </a:rPr>
              <a:t>Topics</a:t>
            </a:r>
            <a:r>
              <a:rPr lang="en-US" sz="2000">
                <a:solidFill>
                  <a:srgbClr val="66CCFF"/>
                </a:solidFill>
                <a:latin typeface="Times" pitchFamily="-65" charset="0"/>
              </a:rPr>
              <a:t>:</a:t>
            </a:r>
          </a:p>
          <a:p>
            <a:pPr>
              <a:buClr>
                <a:srgbClr val="408000"/>
              </a:buClr>
              <a:buSzPct val="140000"/>
              <a:buFont typeface="Times" pitchFamily="-65" charset="0"/>
              <a:buNone/>
            </a:pPr>
            <a:endParaRPr lang="en-US">
              <a:latin typeface="Times" pitchFamily="-65" charset="0"/>
            </a:endParaRPr>
          </a:p>
          <a:p>
            <a:pPr>
              <a:buClr>
                <a:srgbClr val="408000"/>
              </a:buClr>
              <a:buSzPct val="140000"/>
              <a:buFont typeface="Times" pitchFamily="-65" charset="0"/>
              <a:buChar char="•"/>
            </a:pPr>
            <a:r>
              <a:rPr lang="en-US">
                <a:latin typeface="Times" pitchFamily="-65" charset="0"/>
              </a:rPr>
              <a:t> </a:t>
            </a:r>
            <a:r>
              <a:rPr lang="en-US"/>
              <a:t> </a:t>
            </a:r>
            <a:r>
              <a:rPr lang="en-US">
                <a:latin typeface="Times" pitchFamily="-65" charset="0"/>
              </a:rPr>
              <a:t>Search for exotic decays: gamma +X( axions, light bosons, taxions, …)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/>
              <a:t> </a:t>
            </a:r>
            <a:r>
              <a:rPr lang="en-US">
                <a:latin typeface="Times" pitchFamily="-65" charset="0"/>
              </a:rPr>
              <a:t>Search for C violating modes of decay to 4, 5 photons</a:t>
            </a:r>
            <a:endParaRPr lang="en-US"/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/>
              <a:t> </a:t>
            </a:r>
            <a:r>
              <a:rPr lang="en-US">
                <a:latin typeface="Times" pitchFamily="-65" charset="0"/>
              </a:rPr>
              <a:t>Lorentz violation search</a:t>
            </a:r>
            <a:endParaRPr lang="en-US"/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/>
              <a:t> </a:t>
            </a:r>
            <a:r>
              <a:rPr lang="en-US">
                <a:latin typeface="Times" pitchFamily="-65" charset="0"/>
              </a:rPr>
              <a:t>Search for</a:t>
            </a:r>
            <a:r>
              <a:rPr lang="en-US"/>
              <a:t> </a:t>
            </a:r>
            <a:r>
              <a:rPr lang="en-US" sz="1800">
                <a:solidFill>
                  <a:srgbClr val="408000"/>
                </a:solidFill>
                <a:latin typeface="Copperplate" pitchFamily="-65" charset="0"/>
              </a:rPr>
              <a:t>C</a:t>
            </a:r>
            <a:r>
              <a:rPr lang="en-US" sz="1800">
                <a:solidFill>
                  <a:srgbClr val="0080FF"/>
                </a:solidFill>
                <a:latin typeface="Copperplate" pitchFamily="-65" charset="0"/>
              </a:rPr>
              <a:t>P</a:t>
            </a:r>
            <a:r>
              <a:rPr lang="en-US" sz="1800">
                <a:latin typeface="Copperplate" pitchFamily="-65" charset="0"/>
              </a:rPr>
              <a:t> </a:t>
            </a:r>
            <a:r>
              <a:rPr lang="en-US">
                <a:latin typeface="Times" pitchFamily="-65" charset="0"/>
              </a:rPr>
              <a:t>violation in o-Ps decay </a:t>
            </a:r>
            <a:endParaRPr lang="en-US"/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/>
              <a:t> </a:t>
            </a:r>
            <a:r>
              <a:rPr lang="en-US">
                <a:latin typeface="Times" pitchFamily="-65" charset="0"/>
              </a:rPr>
              <a:t>Search for</a:t>
            </a:r>
            <a:r>
              <a:rPr lang="en-US"/>
              <a:t> </a:t>
            </a:r>
            <a:r>
              <a:rPr lang="en-US" sz="1800">
                <a:solidFill>
                  <a:srgbClr val="408000"/>
                </a:solidFill>
                <a:latin typeface="Copperplate" pitchFamily="-65" charset="0"/>
              </a:rPr>
              <a:t>C</a:t>
            </a:r>
            <a:r>
              <a:rPr lang="en-US" sz="1800">
                <a:solidFill>
                  <a:srgbClr val="0080FF"/>
                </a:solidFill>
                <a:latin typeface="Copperplate" pitchFamily="-65" charset="0"/>
              </a:rPr>
              <a:t>P</a:t>
            </a:r>
            <a:r>
              <a:rPr lang="en-US" sz="1800">
                <a:solidFill>
                  <a:srgbClr val="800040"/>
                </a:solidFill>
                <a:latin typeface="Copperplate" pitchFamily="-65" charset="0"/>
              </a:rPr>
              <a:t>T</a:t>
            </a:r>
            <a:r>
              <a:rPr lang="en-US"/>
              <a:t> </a:t>
            </a:r>
            <a:r>
              <a:rPr lang="en-US">
                <a:latin typeface="Times" pitchFamily="-65" charset="0"/>
              </a:rPr>
              <a:t>violation in o-Ps decay </a:t>
            </a:r>
            <a:endParaRPr lang="en-US"/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/>
              <a:t> </a:t>
            </a:r>
            <a:r>
              <a:rPr lang="en-US">
                <a:latin typeface="Times" pitchFamily="-65" charset="0"/>
              </a:rPr>
              <a:t>Search for “Invisible Decay” (missing energy) -- new result + plans</a:t>
            </a:r>
            <a:endParaRPr lang="en-US"/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>
                <a:latin typeface="Times" pitchFamily="-65" charset="0"/>
              </a:rPr>
              <a:t>Motivation for o-Ps invisible decay experiment</a:t>
            </a:r>
          </a:p>
          <a:p>
            <a:pPr>
              <a:buClr>
                <a:srgbClr val="408000"/>
              </a:buClr>
              <a:buFont typeface="Geneva CY" charset="0"/>
              <a:buChar char="•"/>
            </a:pPr>
            <a:r>
              <a:rPr lang="en-US">
                <a:latin typeface="Times" pitchFamily="-65" charset="0"/>
              </a:rPr>
              <a:t> Previous experiments on invisible decays of o-Ps</a:t>
            </a:r>
            <a:endParaRPr lang="en-US"/>
          </a:p>
          <a:p>
            <a:pPr>
              <a:buClr>
                <a:srgbClr val="408000"/>
              </a:buClr>
              <a:buFont typeface="Geneva CY" charset="0"/>
              <a:buChar char="•"/>
            </a:pPr>
            <a:endParaRPr lang="en-US"/>
          </a:p>
        </p:txBody>
      </p:sp>
      <p:sp>
        <p:nvSpPr>
          <p:cNvPr id="233479" name="Text Box 1031"/>
          <p:cNvSpPr txBox="1">
            <a:spLocks noChangeArrowheads="1"/>
          </p:cNvSpPr>
          <p:nvPr/>
        </p:nvSpPr>
        <p:spPr bwMode="auto">
          <a:xfrm>
            <a:off x="533400" y="1752600"/>
            <a:ext cx="71882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80"/>
                </a:solidFill>
              </a:rPr>
              <a:t>Recent review: </a:t>
            </a:r>
            <a:r>
              <a:rPr lang="en-US">
                <a:solidFill>
                  <a:srgbClr val="3366FF"/>
                </a:solidFill>
                <a:latin typeface="Arial" pitchFamily="-65" charset="0"/>
              </a:rPr>
              <a:t>S.G., Krasnikov, Matveev, Rubbia,  Phys.Part.Nucl. 37(2006)</a:t>
            </a:r>
            <a:endParaRPr lang="en-US">
              <a:solidFill>
                <a:srgbClr val="3366FF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4800" y="2286000"/>
            <a:ext cx="388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8000FF"/>
              </a:buClr>
              <a:buSzPct val="180000"/>
              <a:buFont typeface="Times" pitchFamily="-65" charset="0"/>
              <a:buChar char="•"/>
            </a:pPr>
            <a:r>
              <a:rPr lang="en-US">
                <a:solidFill>
                  <a:srgbClr val="FF0080"/>
                </a:solidFill>
                <a:latin typeface="Times" pitchFamily="-65" charset="0"/>
              </a:rPr>
              <a:t> </a:t>
            </a:r>
            <a:r>
              <a:rPr lang="en-US" b="1">
                <a:solidFill>
                  <a:srgbClr val="000090"/>
                </a:solidFill>
                <a:latin typeface="Times CY" pitchFamily="-65" charset="-52"/>
              </a:rPr>
              <a:t>новые частицы</a:t>
            </a:r>
            <a:endParaRPr lang="en-US" b="1">
              <a:solidFill>
                <a:srgbClr val="000090"/>
              </a:solidFill>
              <a:latin typeface="Times" pitchFamily="-65" charset="0"/>
            </a:endParaRPr>
          </a:p>
          <a:p>
            <a:pPr>
              <a:buClr>
                <a:srgbClr val="8000FF"/>
              </a:buClr>
              <a:buSzPct val="180000"/>
              <a:buFont typeface="Times" pitchFamily="-65" charset="0"/>
              <a:buNone/>
            </a:pPr>
            <a:endParaRPr lang="en-US" b="1">
              <a:solidFill>
                <a:srgbClr val="000090"/>
              </a:solidFill>
              <a:latin typeface="Times" pitchFamily="-65" charset="0"/>
            </a:endParaRPr>
          </a:p>
          <a:p>
            <a:pPr>
              <a:buClr>
                <a:srgbClr val="8000FF"/>
              </a:buClr>
              <a:buSzPct val="170000"/>
              <a:buFont typeface="Times" pitchFamily="-65" charset="0"/>
              <a:buChar char="•"/>
            </a:pPr>
            <a:r>
              <a:rPr lang="en-US" b="1">
                <a:solidFill>
                  <a:srgbClr val="000090"/>
                </a:solidFill>
                <a:latin typeface="Times" pitchFamily="-65" charset="0"/>
              </a:rPr>
              <a:t> </a:t>
            </a:r>
            <a:r>
              <a:rPr lang="en-US" b="1">
                <a:solidFill>
                  <a:srgbClr val="000090"/>
                </a:solidFill>
                <a:latin typeface="Times CY" pitchFamily="-65" charset="-52"/>
              </a:rPr>
              <a:t>новые силы или взаимодействи</a:t>
            </a:r>
            <a:r>
              <a:rPr lang="ru-RU" b="1">
                <a:solidFill>
                  <a:srgbClr val="000090"/>
                </a:solidFill>
                <a:latin typeface="Times CY" pitchFamily="-65" charset="-52"/>
              </a:rPr>
              <a:t>я</a:t>
            </a:r>
            <a:r>
              <a:rPr lang="en-US" b="1">
                <a:solidFill>
                  <a:srgbClr val="000090"/>
                </a:solidFill>
                <a:latin typeface="Times CY" pitchFamily="-65" charset="-52"/>
              </a:rPr>
              <a:t> </a:t>
            </a:r>
          </a:p>
          <a:p>
            <a:pPr>
              <a:buClr>
                <a:srgbClr val="8000FF"/>
              </a:buClr>
              <a:buSzPct val="170000"/>
              <a:buFont typeface="Times" pitchFamily="-65" charset="0"/>
              <a:buNone/>
            </a:pPr>
            <a:endParaRPr lang="en-US" b="1">
              <a:solidFill>
                <a:srgbClr val="000090"/>
              </a:solidFill>
              <a:latin typeface="Times" pitchFamily="-65" charset="0"/>
            </a:endParaRPr>
          </a:p>
          <a:p>
            <a:pPr>
              <a:buClr>
                <a:srgbClr val="8000FF"/>
              </a:buClr>
              <a:buSzPct val="170000"/>
              <a:buFont typeface="Times" pitchFamily="-65" charset="0"/>
              <a:buChar char="•"/>
            </a:pPr>
            <a:r>
              <a:rPr lang="en-US" b="1">
                <a:solidFill>
                  <a:srgbClr val="000090"/>
                </a:solidFill>
                <a:latin typeface="Times" pitchFamily="-65" charset="0"/>
              </a:rPr>
              <a:t> </a:t>
            </a:r>
            <a:r>
              <a:rPr lang="en-US" b="1">
                <a:solidFill>
                  <a:srgbClr val="000090"/>
                </a:solidFill>
                <a:latin typeface="Times CY" pitchFamily="-65" charset="-52"/>
              </a:rPr>
              <a:t>новые  законы сохранения  </a:t>
            </a:r>
          </a:p>
          <a:p>
            <a:pPr>
              <a:buClr>
                <a:srgbClr val="8000FF"/>
              </a:buClr>
              <a:buSzPct val="170000"/>
            </a:pPr>
            <a:r>
              <a:rPr lang="en-US" b="1">
                <a:solidFill>
                  <a:srgbClr val="000090"/>
                </a:solidFill>
                <a:latin typeface="Times CY" pitchFamily="-65" charset="-52"/>
              </a:rPr>
              <a:t> </a:t>
            </a:r>
            <a:r>
              <a:rPr lang="en-US">
                <a:solidFill>
                  <a:schemeClr val="hlink"/>
                </a:solidFill>
                <a:latin typeface="Times CY" pitchFamily="-65" charset="-52"/>
              </a:rPr>
              <a:t> </a:t>
            </a:r>
            <a:endParaRPr lang="en-US">
              <a:latin typeface="Times" pitchFamily="-65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/>
          <a:lstStyle/>
          <a:p>
            <a:pPr lvl="0"/>
            <a:r>
              <a:rPr lang="en-US" sz="2800">
                <a:solidFill>
                  <a:srgbClr val="FF0080"/>
                </a:solidFill>
                <a:latin typeface="Times CY" pitchFamily="-65" charset="-52"/>
              </a:rPr>
              <a:t>Что можно искать в экспериментах с  Ps</a:t>
            </a:r>
            <a:r>
              <a:rPr lang="en-US" sz="2800">
                <a:solidFill>
                  <a:srgbClr val="FF0080"/>
                </a:solidFill>
              </a:rPr>
              <a:t>?</a:t>
            </a:r>
            <a:r>
              <a:rPr lang="en-US">
                <a:solidFill>
                  <a:srgbClr val="FF0080"/>
                </a:solidFill>
              </a:rPr>
              <a:t/>
            </a:r>
            <a:br>
              <a:rPr lang="en-US">
                <a:solidFill>
                  <a:srgbClr val="FF0080"/>
                </a:solidFill>
              </a:rPr>
            </a:b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1026" descr="&#10;Vacancies.gif                                                  00073AE0&#10;_Macintosh HD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762000"/>
            <a:ext cx="4114800" cy="1103313"/>
          </a:xfrm>
          <a:prstGeom prst="rect">
            <a:avLst/>
          </a:prstGeom>
          <a:noFill/>
        </p:spPr>
      </p:pic>
      <p:pic>
        <p:nvPicPr>
          <p:cNvPr id="355331" name="Picture 1027" descr="Dislocations.gif                                               00073AE0&#10;_Macintosh HD                  C0173FB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905000"/>
            <a:ext cx="4114800" cy="1103313"/>
          </a:xfrm>
          <a:prstGeom prst="rect">
            <a:avLst/>
          </a:prstGeom>
          <a:noFill/>
        </p:spPr>
      </p:pic>
      <p:pic>
        <p:nvPicPr>
          <p:cNvPr id="355332" name="Picture 1028" descr=" Voids.gif                                                      00073AE0&#10;_Macintosh HD                  C0173FB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3048000"/>
            <a:ext cx="4114800" cy="1103313"/>
          </a:xfrm>
          <a:prstGeom prst="rect">
            <a:avLst/>
          </a:prstGeom>
          <a:noFill/>
        </p:spPr>
      </p:pic>
      <p:pic>
        <p:nvPicPr>
          <p:cNvPr id="355333" name="Picture 1029" descr=" Holes.gif                                                      00073AE0&#10;_Macintosh HD                  C0173FB0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4191000"/>
            <a:ext cx="4114800" cy="1103313"/>
          </a:xfrm>
          <a:prstGeom prst="rect">
            <a:avLst/>
          </a:prstGeom>
          <a:noFill/>
        </p:spPr>
      </p:pic>
      <p:sp>
        <p:nvSpPr>
          <p:cNvPr id="355334" name="Text Box 1030"/>
          <p:cNvSpPr txBox="1">
            <a:spLocks noChangeArrowheads="1"/>
          </p:cNvSpPr>
          <p:nvPr/>
        </p:nvSpPr>
        <p:spPr bwMode="auto">
          <a:xfrm>
            <a:off x="228600" y="1143000"/>
            <a:ext cx="31861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Atomic vacancies, 0.1 nm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</a:p>
        </p:txBody>
      </p:sp>
      <p:sp>
        <p:nvSpPr>
          <p:cNvPr id="355335" name="Text Box 1031"/>
          <p:cNvSpPr txBox="1">
            <a:spLocks noChangeArrowheads="1"/>
          </p:cNvSpPr>
          <p:nvPr/>
        </p:nvSpPr>
        <p:spPr bwMode="auto">
          <a:xfrm>
            <a:off x="152400" y="2362200"/>
            <a:ext cx="333216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Dislocations, 1 nm -10 mkm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  <p:sp>
        <p:nvSpPr>
          <p:cNvPr id="355336" name="Text Box 1032"/>
          <p:cNvSpPr txBox="1">
            <a:spLocks noChangeArrowheads="1"/>
          </p:cNvSpPr>
          <p:nvPr/>
        </p:nvSpPr>
        <p:spPr bwMode="auto">
          <a:xfrm>
            <a:off x="304800" y="3429000"/>
            <a:ext cx="2782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Voids, 0.1 nm - 1 mkm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</a:p>
        </p:txBody>
      </p:sp>
      <p:sp>
        <p:nvSpPr>
          <p:cNvPr id="355337" name="Text Box 1033"/>
          <p:cNvSpPr txBox="1">
            <a:spLocks noChangeArrowheads="1"/>
          </p:cNvSpPr>
          <p:nvPr/>
        </p:nvSpPr>
        <p:spPr bwMode="auto">
          <a:xfrm>
            <a:off x="228600" y="4572000"/>
            <a:ext cx="286702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Holes, 0.1 nm - 10 mkm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  <p:sp>
        <p:nvSpPr>
          <p:cNvPr id="355339" name="Text Box 1035"/>
          <p:cNvSpPr txBox="1">
            <a:spLocks noChangeArrowheads="1"/>
          </p:cNvSpPr>
          <p:nvPr/>
        </p:nvSpPr>
        <p:spPr bwMode="auto">
          <a:xfrm>
            <a:off x="152400" y="5638800"/>
            <a:ext cx="25939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Cracks, 0.1 - 10 mkm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  <p:sp>
        <p:nvSpPr>
          <p:cNvPr id="355340" name="Rectangle 1036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0"/>
            <a:ext cx="5486400" cy="7620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Defect types and sizes</a:t>
            </a:r>
            <a:endParaRPr lang="en-US"/>
          </a:p>
        </p:txBody>
      </p:sp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5334000"/>
            <a:ext cx="4133850" cy="1239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4400">
              <a:solidFill>
                <a:schemeClr val="tx2"/>
              </a:solidFill>
              <a:latin typeface="Times New Roman" pitchFamily="-65" charset="0"/>
            </a:endParaRPr>
          </a:p>
        </p:txBody>
      </p:sp>
      <p:sp>
        <p:nvSpPr>
          <p:cNvPr id="354307" name="Rectangle 3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4400">
              <a:solidFill>
                <a:schemeClr val="tx2"/>
              </a:solidFill>
              <a:latin typeface="Times New Roman" pitchFamily="-65" charset="0"/>
            </a:endParaRPr>
          </a:p>
        </p:txBody>
      </p:sp>
      <p:pic>
        <p:nvPicPr>
          <p:cNvPr id="3543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906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430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772400" cy="609600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Comic Sans MS" pitchFamily="-65" charset="0"/>
              </a:rPr>
              <a:t>PAS: unique tools for Defect Characterization</a:t>
            </a:r>
            <a:br>
              <a:rPr lang="en-US" sz="2400">
                <a:solidFill>
                  <a:srgbClr val="FFFF00"/>
                </a:solidFill>
                <a:latin typeface="Comic Sans MS" pitchFamily="-65" charset="0"/>
              </a:rPr>
            </a:br>
            <a:r>
              <a:rPr lang="en-US" sz="2400">
                <a:solidFill>
                  <a:srgbClr val="FFFF00"/>
                </a:solidFill>
                <a:latin typeface="Comic Sans MS" pitchFamily="-65" charset="0"/>
              </a:rPr>
              <a:t>in Material Researches</a:t>
            </a:r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 </a:t>
            </a:r>
            <a:endParaRPr lang="en-US"/>
          </a:p>
        </p:txBody>
      </p:sp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466725" y="461963"/>
            <a:ext cx="184150" cy="34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2101850" y="809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rgbClr val="408000"/>
              </a:solidFill>
              <a:latin typeface="Symbol" pitchFamily="-65" charset="2"/>
            </a:endParaRPr>
          </a:p>
        </p:txBody>
      </p:sp>
      <p:pic>
        <p:nvPicPr>
          <p:cNvPr id="225283" name="Picture 3" descr="Comparison1a.gif                                               00073AE0&#10;_Macintosh HD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4188"/>
            <a:ext cx="9144000" cy="6373812"/>
          </a:xfrm>
          <a:prstGeom prst="rect">
            <a:avLst/>
          </a:prstGeom>
          <a:noFill/>
        </p:spPr>
      </p:pic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6781800" y="1143000"/>
            <a:ext cx="20589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Neutron Scattering</a:t>
            </a:r>
          </a:p>
        </p:txBody>
      </p:sp>
      <p:sp>
        <p:nvSpPr>
          <p:cNvPr id="225285" name="Line 5"/>
          <p:cNvSpPr>
            <a:spLocks noChangeShapeType="1"/>
          </p:cNvSpPr>
          <p:nvPr/>
        </p:nvSpPr>
        <p:spPr bwMode="auto">
          <a:xfrm>
            <a:off x="7848600" y="1447800"/>
            <a:ext cx="228600" cy="9144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4876800" y="1600200"/>
            <a:ext cx="29718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000FF"/>
                </a:solidFill>
              </a:rPr>
              <a:t>X-ray/Synchrotron Radiation</a:t>
            </a:r>
            <a:endParaRPr lang="en-US"/>
          </a:p>
        </p:txBody>
      </p:sp>
      <p:sp>
        <p:nvSpPr>
          <p:cNvPr id="225287" name="Line 7"/>
          <p:cNvSpPr>
            <a:spLocks noChangeShapeType="1"/>
          </p:cNvSpPr>
          <p:nvPr/>
        </p:nvSpPr>
        <p:spPr bwMode="auto">
          <a:xfrm flipH="1">
            <a:off x="6096000" y="1981200"/>
            <a:ext cx="228600" cy="11430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288" name="Text Box 8"/>
          <p:cNvSpPr txBox="1">
            <a:spLocks noChangeArrowheads="1"/>
          </p:cNvSpPr>
          <p:nvPr/>
        </p:nvSpPr>
        <p:spPr bwMode="auto">
          <a:xfrm>
            <a:off x="5181600" y="762000"/>
            <a:ext cx="34925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8000"/>
                </a:solidFill>
              </a:rPr>
              <a:t>Transmission electron Microscope</a:t>
            </a:r>
          </a:p>
        </p:txBody>
      </p:sp>
      <p:sp>
        <p:nvSpPr>
          <p:cNvPr id="225289" name="Line 9"/>
          <p:cNvSpPr>
            <a:spLocks noChangeShapeType="1"/>
          </p:cNvSpPr>
          <p:nvPr/>
        </p:nvSpPr>
        <p:spPr bwMode="auto">
          <a:xfrm flipH="1">
            <a:off x="3886200" y="1066800"/>
            <a:ext cx="1447800" cy="25146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1889125" y="512763"/>
            <a:ext cx="46894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Scanning tunneling/Atomic Force Microscope</a:t>
            </a:r>
            <a:r>
              <a:rPr lang="en-US"/>
              <a:t> </a:t>
            </a:r>
          </a:p>
        </p:txBody>
      </p:sp>
      <p:sp>
        <p:nvSpPr>
          <p:cNvPr id="225291" name="Line 11"/>
          <p:cNvSpPr>
            <a:spLocks noChangeShapeType="1"/>
          </p:cNvSpPr>
          <p:nvPr/>
        </p:nvSpPr>
        <p:spPr bwMode="auto">
          <a:xfrm flipH="1">
            <a:off x="1981200" y="838200"/>
            <a:ext cx="1447800" cy="19812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292" name="Text Box 12"/>
          <p:cNvSpPr txBox="1">
            <a:spLocks noChangeArrowheads="1"/>
          </p:cNvSpPr>
          <p:nvPr/>
        </p:nvSpPr>
        <p:spPr bwMode="auto">
          <a:xfrm>
            <a:off x="2286000" y="2362200"/>
            <a:ext cx="2032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80"/>
                </a:solidFill>
              </a:rPr>
              <a:t>Optical Microscope</a:t>
            </a:r>
            <a:endParaRPr lang="en-US"/>
          </a:p>
        </p:txBody>
      </p:sp>
      <p:sp>
        <p:nvSpPr>
          <p:cNvPr id="225293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Comparison of Different Techniques for ID of Defects</a:t>
            </a:r>
            <a:endParaRPr lang="en-US">
              <a:solidFill>
                <a:srgbClr val="FF0080"/>
              </a:solidFill>
            </a:endParaRPr>
          </a:p>
        </p:txBody>
      </p:sp>
      <p:sp>
        <p:nvSpPr>
          <p:cNvPr id="225294" name="Line 14"/>
          <p:cNvSpPr>
            <a:spLocks noChangeShapeType="1"/>
          </p:cNvSpPr>
          <p:nvPr/>
        </p:nvSpPr>
        <p:spPr bwMode="auto">
          <a:xfrm flipV="1">
            <a:off x="1828800" y="4495800"/>
            <a:ext cx="2133600" cy="1676400"/>
          </a:xfrm>
          <a:prstGeom prst="line">
            <a:avLst/>
          </a:prstGeom>
          <a:noFill/>
          <a:ln w="9525">
            <a:solidFill>
              <a:srgbClr val="8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295" name="Rectangle 15"/>
          <p:cNvSpPr>
            <a:spLocks noChangeArrowheads="1"/>
          </p:cNvSpPr>
          <p:nvPr/>
        </p:nvSpPr>
        <p:spPr bwMode="auto">
          <a:xfrm>
            <a:off x="0" y="6172200"/>
            <a:ext cx="2895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8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 Semiconductor Chips</a:t>
            </a:r>
          </a:p>
          <a:p>
            <a:pPr algn="ctr"/>
            <a:r>
              <a:rPr lang="en-US" sz="1800">
                <a:solidFill>
                  <a:srgbClr val="FF0000"/>
                </a:solidFill>
              </a:rPr>
              <a:t>Industry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Comparison1b.gif                                               00073AE0&#10;_Macintosh HD                  C0173FB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93738"/>
            <a:ext cx="8382000" cy="6164262"/>
          </a:xfrm>
          <a:prstGeom prst="rect">
            <a:avLst/>
          </a:prstGeom>
          <a:noFill/>
        </p:spPr>
      </p:pic>
      <p:sp>
        <p:nvSpPr>
          <p:cNvPr id="2263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2800">
                <a:solidFill>
                  <a:srgbClr val="FF0080"/>
                </a:solidFill>
                <a:latin typeface="Times" pitchFamily="-65" charset="0"/>
              </a:rPr>
              <a:t>Comparison of Different Techniques for ID of Atomic Defects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\\CERNHOME03.CERN.CH\Desktop_G\gninenko\SERGEI GNINENKO\Beam_jp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990600"/>
            <a:ext cx="6019800" cy="3810000"/>
          </a:xfrm>
          <a:prstGeom prst="rect">
            <a:avLst/>
          </a:prstGeom>
          <a:noFill/>
        </p:spPr>
      </p:pic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152400" y="4724400"/>
            <a:ext cx="89916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 typeface="Times" pitchFamily="-65" charset="0"/>
              <a:buChar char="•"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Washington Center of Material Researches, USA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EPOS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, Research Center ,  Rossendorf, Germany 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National Inst. of Advanced Industrial Science and Technology, Japan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  <a:p>
            <a:pPr eaLnBrk="1" hangingPunct="1">
              <a:buFont typeface="Times" pitchFamily="-65" charset="0"/>
              <a:buChar char="•"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e.g. no PALS beam in France, Switzerland, . . .  </a:t>
            </a:r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3862388" y="0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65" charset="0"/>
            </a:endParaRPr>
          </a:p>
        </p:txBody>
      </p:sp>
      <p:sp>
        <p:nvSpPr>
          <p:cNvPr id="3266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6096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65" charset="0"/>
              </a:rPr>
              <a:t>Facilities and Labs   </a:t>
            </a:r>
            <a:endParaRPr lang="en-US"/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381000" y="2057400"/>
            <a:ext cx="1905000" cy="1616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2EF32"/>
                </a:solidFill>
              </a:rPr>
              <a:t>USA:  25  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2EF32"/>
                </a:solidFill>
              </a:rPr>
              <a:t>Japan: 10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2EF32"/>
                </a:solidFill>
              </a:rPr>
              <a:t>EU: 30</a:t>
            </a:r>
          </a:p>
        </p:txBody>
      </p:sp>
      <p:sp>
        <p:nvSpPr>
          <p:cNvPr id="326663" name="Rectangle 7"/>
          <p:cNvSpPr>
            <a:spLocks noChangeArrowheads="1"/>
          </p:cNvSpPr>
          <p:nvPr/>
        </p:nvSpPr>
        <p:spPr bwMode="auto">
          <a:xfrm>
            <a:off x="1295400" y="457200"/>
            <a:ext cx="69770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2EF32"/>
                </a:solidFill>
                <a:latin typeface="Helvetica" pitchFamily="-65" charset="0"/>
              </a:rPr>
              <a:t>for Positrons Nanoscience and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407"/>
            <a:ext cx="9144000" cy="6423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95"/>
            <a:ext cx="9144000" cy="6398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6096000" cy="990600"/>
          </a:xfrm>
        </p:spPr>
        <p:txBody>
          <a:bodyPr/>
          <a:lstStyle/>
          <a:p>
            <a:r>
              <a:rPr lang="en-US" sz="3200">
                <a:solidFill>
                  <a:srgbClr val="FF0080"/>
                </a:solidFill>
              </a:rPr>
              <a:t> Russia</a:t>
            </a:r>
            <a:r>
              <a:rPr lang="en-US" sz="2000">
                <a:solidFill>
                  <a:srgbClr val="FF0080"/>
                </a:solidFill>
              </a:rPr>
              <a:t>  </a:t>
            </a:r>
            <a:endParaRPr lang="en-US"/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457200" y="1371600"/>
            <a:ext cx="80772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000080"/>
              </a:buClr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Отсутствуют пучки медленных позитронов,</a:t>
            </a:r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en-US" sz="2800">
                <a:latin typeface="Times" pitchFamily="-65" charset="0"/>
              </a:rPr>
              <a:t> </a:t>
            </a:r>
          </a:p>
          <a:p>
            <a:pPr eaLnBrk="1" hangingPunct="1">
              <a:buClr>
                <a:srgbClr val="000080"/>
              </a:buClr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сильная школа </a:t>
            </a:r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 “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позитронщиков</a:t>
            </a:r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“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.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</a:pP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ИФ</a:t>
            </a:r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X</a:t>
            </a:r>
          </a:p>
          <a:p>
            <a:pPr eaLnBrk="1" hangingPunct="1">
              <a:buClr>
                <a:srgbClr val="000080"/>
              </a:buClr>
            </a:pP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ИТЭФ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ФИАН 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</a:pP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r>
              <a:rPr lang="en-US" sz="2800">
                <a:solidFill>
                  <a:srgbClr val="000080"/>
                </a:solidFill>
                <a:latin typeface="Times" pitchFamily="-65" charset="0"/>
              </a:rPr>
              <a:t> 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 ОИЯИ ( </a:t>
            </a:r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LEPTA</a:t>
            </a:r>
            <a:r>
              <a:rPr lang="ru-RU" sz="2800">
                <a:solidFill>
                  <a:srgbClr val="000080"/>
                </a:solidFill>
                <a:latin typeface="Times" pitchFamily="-65" charset="0"/>
              </a:rPr>
              <a:t>)</a:t>
            </a:r>
            <a:endParaRPr lang="de-CH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</a:pPr>
            <a:r>
              <a:rPr lang="de-CH" sz="2800">
                <a:solidFill>
                  <a:srgbClr val="000080"/>
                </a:solidFill>
                <a:latin typeface="Times" pitchFamily="-65" charset="0"/>
              </a:rPr>
              <a:t>  </a:t>
            </a:r>
            <a:endParaRPr lang="en-US" sz="2800">
              <a:solidFill>
                <a:srgbClr val="000080"/>
              </a:solidFill>
              <a:latin typeface="Times" pitchFamily="-65" charset="0"/>
            </a:endParaRPr>
          </a:p>
          <a:p>
            <a:pPr eaLnBrk="1" hangingPunct="1">
              <a:buClr>
                <a:srgbClr val="000080"/>
              </a:buClr>
              <a:buFont typeface="Wingdings" pitchFamily="-65" charset="2"/>
              <a:buChar char="Ø"/>
            </a:pPr>
            <a:endParaRPr lang="en-US" sz="2400">
              <a:solidFill>
                <a:srgbClr val="408000"/>
              </a:solidFill>
              <a:latin typeface="Comic Sans M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66FF">
                <a:gamma/>
                <a:shade val="38431"/>
                <a:invGamma/>
              </a:srgbClr>
            </a:gs>
            <a:gs pos="50000">
              <a:srgbClr val="0066FF"/>
            </a:gs>
            <a:gs pos="100000">
              <a:srgbClr val="0066FF">
                <a:gamma/>
                <a:shade val="38431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2125663" y="-4724400"/>
            <a:ext cx="4894262" cy="163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>
                <a:latin typeface="Times New Roman" pitchFamily="-65" charset="0"/>
              </a:rPr>
              <a:t>  </a:t>
            </a:r>
            <a:r>
              <a:rPr lang="en-US" sz="2400">
                <a:latin typeface="Times New Roman" pitchFamily="-65" charset="0"/>
              </a:rPr>
              <a:t>Measures </a:t>
            </a:r>
            <a:r>
              <a:rPr lang="en-US" sz="1200">
                <a:latin typeface="Times New Roman" pitchFamily="-65" charset="0"/>
              </a:rPr>
              <a:t>positronium (Ps) annihilation lifetimes and intensities, which can be related to the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size and amount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 of defect structures, such as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voids or pores in the range of several angstroms to tens of nanometers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.   Suitable for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insulating materials</a:t>
            </a:r>
            <a:r>
              <a:rPr lang="en-US" sz="1200" b="1">
                <a:solidFill>
                  <a:srgbClr val="FF9933"/>
                </a:solidFill>
                <a:latin typeface="Times New Roman" pitchFamily="-65" charset="0"/>
              </a:rPr>
              <a:t> </a:t>
            </a:r>
            <a:r>
              <a:rPr lang="en-US" sz="1200">
                <a:latin typeface="Times New Roman" pitchFamily="-65" charset="0"/>
              </a:rPr>
              <a:t>while not good in the bulk of metals since Ps cannot be formed in the latter.   </a:t>
            </a:r>
            <a:endParaRPr lang="en-US" sz="900">
              <a:latin typeface="Times New Roman" pitchFamily="-65" charset="0"/>
            </a:endParaRPr>
          </a:p>
          <a:p>
            <a:endParaRPr lang="en-US" sz="2400">
              <a:latin typeface="Times New Roman" pitchFamily="-65" charset="0"/>
            </a:endParaRP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2125663" y="-4724400"/>
            <a:ext cx="4894262" cy="163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>
                <a:latin typeface="Times New Roman" pitchFamily="-65" charset="0"/>
              </a:rPr>
              <a:t>  </a:t>
            </a:r>
            <a:r>
              <a:rPr lang="en-US" sz="2400">
                <a:latin typeface="Times New Roman" pitchFamily="-65" charset="0"/>
              </a:rPr>
              <a:t>Measures </a:t>
            </a:r>
            <a:r>
              <a:rPr lang="en-US" sz="1200">
                <a:latin typeface="Times New Roman" pitchFamily="-65" charset="0"/>
              </a:rPr>
              <a:t>positronium (Ps) annihilation lifetimes and intensities, which can be related to the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size and amount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 of defect structures, such as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voids or pores in the range of several angstroms to tens of nanometers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.   Suitable for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insulating materials</a:t>
            </a:r>
            <a:r>
              <a:rPr lang="en-US" sz="1200" b="1">
                <a:solidFill>
                  <a:srgbClr val="FF9933"/>
                </a:solidFill>
                <a:latin typeface="Times New Roman" pitchFamily="-65" charset="0"/>
              </a:rPr>
              <a:t> </a:t>
            </a:r>
            <a:r>
              <a:rPr lang="en-US" sz="1200">
                <a:latin typeface="Times New Roman" pitchFamily="-65" charset="0"/>
              </a:rPr>
              <a:t>while not good in the bulk of metals since Ps cannot be formed in the latter.   </a:t>
            </a:r>
            <a:endParaRPr lang="en-US" sz="900">
              <a:latin typeface="Times New Roman" pitchFamily="-65" charset="0"/>
            </a:endParaRPr>
          </a:p>
          <a:p>
            <a:endParaRPr lang="en-US" sz="2400">
              <a:latin typeface="Times New Roman" pitchFamily="-65" charset="0"/>
            </a:endParaRP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2125663" y="-4724400"/>
            <a:ext cx="4894262" cy="163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>
                <a:latin typeface="Times New Roman" pitchFamily="-65" charset="0"/>
              </a:rPr>
              <a:t>  </a:t>
            </a:r>
            <a:r>
              <a:rPr lang="en-US" sz="2400">
                <a:latin typeface="Times New Roman" pitchFamily="-65" charset="0"/>
              </a:rPr>
              <a:t>Measures </a:t>
            </a:r>
            <a:r>
              <a:rPr lang="en-US" sz="1200">
                <a:latin typeface="Times New Roman" pitchFamily="-65" charset="0"/>
              </a:rPr>
              <a:t>positronium (Ps) annihilation lifetimes and intensities, which can be related to the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size and amount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 of defect structures, such as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voids or pores in the range of several angstroms to tens of nanometers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.   Suitable for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insulating materials</a:t>
            </a:r>
            <a:r>
              <a:rPr lang="en-US" sz="1200" b="1">
                <a:solidFill>
                  <a:srgbClr val="FF9933"/>
                </a:solidFill>
                <a:latin typeface="Times New Roman" pitchFamily="-65" charset="0"/>
              </a:rPr>
              <a:t> </a:t>
            </a:r>
            <a:r>
              <a:rPr lang="en-US" sz="1200">
                <a:latin typeface="Times New Roman" pitchFamily="-65" charset="0"/>
              </a:rPr>
              <a:t>while not good in the bulk of metals since Ps cannot be formed in the latter.   </a:t>
            </a:r>
            <a:endParaRPr lang="en-US" sz="900">
              <a:latin typeface="Times New Roman" pitchFamily="-65" charset="0"/>
            </a:endParaRPr>
          </a:p>
          <a:p>
            <a:endParaRPr lang="en-US" sz="2400">
              <a:latin typeface="Times New Roman" pitchFamily="-65" charset="0"/>
            </a:endParaRP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2125663" y="-4724400"/>
            <a:ext cx="4894262" cy="163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>
                <a:latin typeface="Times New Roman" pitchFamily="-65" charset="0"/>
              </a:rPr>
              <a:t>  </a:t>
            </a:r>
            <a:r>
              <a:rPr lang="en-US" sz="2400">
                <a:latin typeface="Times New Roman" pitchFamily="-65" charset="0"/>
              </a:rPr>
              <a:t>Measures </a:t>
            </a:r>
            <a:r>
              <a:rPr lang="en-US" sz="1200">
                <a:latin typeface="Times New Roman" pitchFamily="-65" charset="0"/>
              </a:rPr>
              <a:t>positronium (Ps) annihilation lifetimes and intensities, which can be related to the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size and amount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 of defect structures, such as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voids or pores in the range of several angstroms to tens of nanometers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.   Suitable for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insulating materials</a:t>
            </a:r>
            <a:r>
              <a:rPr lang="en-US" sz="1200" b="1">
                <a:solidFill>
                  <a:srgbClr val="FF9933"/>
                </a:solidFill>
                <a:latin typeface="Times New Roman" pitchFamily="-65" charset="0"/>
              </a:rPr>
              <a:t> </a:t>
            </a:r>
            <a:r>
              <a:rPr lang="en-US" sz="1200">
                <a:latin typeface="Times New Roman" pitchFamily="-65" charset="0"/>
              </a:rPr>
              <a:t>while not good in the bulk of metals since Ps cannot be formed in the latter.   </a:t>
            </a:r>
            <a:endParaRPr lang="en-US" sz="900">
              <a:latin typeface="Times New Roman" pitchFamily="-65" charset="0"/>
            </a:endParaRPr>
          </a:p>
          <a:p>
            <a:endParaRPr lang="en-US" sz="2400">
              <a:latin typeface="Times New Roman" pitchFamily="-65" charset="0"/>
            </a:endParaRPr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2125663" y="-4724400"/>
            <a:ext cx="4894262" cy="163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2400">
                <a:latin typeface="Times New Roman" pitchFamily="-65" charset="0"/>
              </a:rPr>
              <a:t>Measures </a:t>
            </a:r>
            <a:r>
              <a:rPr lang="en-US" sz="1200">
                <a:latin typeface="Times New Roman" pitchFamily="-65" charset="0"/>
              </a:rPr>
              <a:t>positronium (Ps) annihilation lifetimes and intensities, which can be related to the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size and amount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 of defect structures, such as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voids or pores in the range of several angstroms to tens of nanometers</a:t>
            </a:r>
            <a:r>
              <a:rPr lang="en-US" sz="1200">
                <a:solidFill>
                  <a:srgbClr val="FF9933"/>
                </a:solidFill>
                <a:latin typeface="Times New Roman" pitchFamily="-65" charset="0"/>
              </a:rPr>
              <a:t>.   Suitable for </a:t>
            </a:r>
            <a:r>
              <a:rPr lang="en-US" sz="1200" b="1" i="1">
                <a:solidFill>
                  <a:srgbClr val="FF0000"/>
                </a:solidFill>
                <a:latin typeface="Times New Roman" pitchFamily="-65" charset="0"/>
              </a:rPr>
              <a:t>insulating materials</a:t>
            </a:r>
            <a:r>
              <a:rPr lang="en-US" sz="1200" b="1">
                <a:solidFill>
                  <a:srgbClr val="FF9933"/>
                </a:solidFill>
                <a:latin typeface="Times New Roman" pitchFamily="-65" charset="0"/>
              </a:rPr>
              <a:t> </a:t>
            </a:r>
            <a:r>
              <a:rPr lang="en-US" sz="1200">
                <a:latin typeface="Times New Roman" pitchFamily="-65" charset="0"/>
              </a:rPr>
              <a:t>while not good in the bulk of metals since Ps cannot be formed in the latter.   </a:t>
            </a:r>
            <a:endParaRPr lang="en-US" sz="900">
              <a:latin typeface="Times New Roman" pitchFamily="-65" charset="0"/>
            </a:endParaRPr>
          </a:p>
          <a:p>
            <a:endParaRPr lang="en-US" sz="2400">
              <a:latin typeface="Times New Roman" pitchFamily="-65" charset="0"/>
            </a:endParaRPr>
          </a:p>
        </p:txBody>
      </p:sp>
      <p:pic>
        <p:nvPicPr>
          <p:cNvPr id="146440" name="Picture 8" descr="\\CERNHOME03.CERN.CH\Desktop_G\gninenko\SERGEI GNINENKO\llnl_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4648200" cy="3810000"/>
          </a:xfrm>
          <a:prstGeom prst="rect">
            <a:avLst/>
          </a:prstGeom>
          <a:noFill/>
        </p:spPr>
      </p:pic>
      <p:pic>
        <p:nvPicPr>
          <p:cNvPr id="14644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14800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44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Comic Sans MS" pitchFamily="-65" charset="0"/>
              </a:rPr>
              <a:t>Positron Annihilation Lifetime Spectroscopy(PALS)</a:t>
            </a:r>
            <a:r>
              <a:rPr lang="en-US" sz="2800">
                <a:solidFill>
                  <a:srgbClr val="FFFF00"/>
                </a:solidFill>
                <a:latin typeface="Comic Sans MS" pitchFamily="-65" charset="0"/>
              </a:rPr>
              <a:t>   </a:t>
            </a:r>
            <a:endParaRPr lang="en-US"/>
          </a:p>
        </p:txBody>
      </p:sp>
      <p:pic>
        <p:nvPicPr>
          <p:cNvPr id="146452" name="Picture 20" descr="\\CERNHOME03.CERN.CH\Desktop_G\gninenko\SERGEI GNINENKO\pose_size_comparison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4114800"/>
            <a:ext cx="1962150" cy="2743200"/>
          </a:xfrm>
          <a:prstGeom prst="rect">
            <a:avLst/>
          </a:prstGeom>
          <a:noFill/>
        </p:spPr>
      </p:pic>
      <p:sp>
        <p:nvSpPr>
          <p:cNvPr id="146454" name="Rectangle 22"/>
          <p:cNvSpPr>
            <a:spLocks noChangeArrowheads="1"/>
          </p:cNvSpPr>
          <p:nvPr/>
        </p:nvSpPr>
        <p:spPr bwMode="auto">
          <a:xfrm>
            <a:off x="5715000" y="4038600"/>
            <a:ext cx="3429000" cy="2819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F0000"/>
              </a:solidFill>
            </a:endParaRPr>
          </a:p>
          <a:p>
            <a:r>
              <a:rPr lang="en-US" sz="1800">
                <a:solidFill>
                  <a:srgbClr val="FF0000"/>
                </a:solidFill>
              </a:rPr>
              <a:t>Main Experimental Problems :</a:t>
            </a:r>
            <a:r>
              <a:rPr lang="en-US" sz="1800">
                <a:solidFill>
                  <a:schemeClr val="tx2"/>
                </a:solidFill>
              </a:rPr>
              <a:t>  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chemeClr val="tx2"/>
                </a:solidFill>
              </a:rPr>
              <a:t> Time resolution &lt; 0.5ns</a:t>
            </a:r>
          </a:p>
          <a:p>
            <a:endParaRPr lang="en-US" sz="180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sz="1800">
                <a:solidFill>
                  <a:schemeClr val="tx2"/>
                </a:solidFill>
              </a:rPr>
              <a:t>  resolution function shape</a:t>
            </a:r>
          </a:p>
          <a:p>
            <a:pPr>
              <a:buFontTx/>
              <a:buChar char="•"/>
            </a:pPr>
            <a:endParaRPr lang="en-US" sz="180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sz="1800">
                <a:solidFill>
                  <a:schemeClr val="tx2"/>
                </a:solidFill>
              </a:rPr>
              <a:t>  peak/background &gt; 1.e3</a:t>
            </a:r>
          </a:p>
          <a:p>
            <a:endParaRPr lang="en-US" sz="180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sz="1800">
                <a:solidFill>
                  <a:schemeClr val="tx2"/>
                </a:solidFill>
              </a:rPr>
              <a:t>   wide range of lifetimes </a:t>
            </a:r>
          </a:p>
          <a:p>
            <a:r>
              <a:rPr lang="en-US" sz="1800">
                <a:solidFill>
                  <a:schemeClr val="tx2"/>
                </a:solidFill>
              </a:rPr>
              <a:t>     from 0.3 to 100 ns </a:t>
            </a:r>
            <a:endParaRPr lang="en-US">
              <a:solidFill>
                <a:schemeClr val="tx2"/>
              </a:solidFill>
            </a:endParaRPr>
          </a:p>
          <a:p>
            <a:endParaRPr lang="en-US">
              <a:solidFill>
                <a:schemeClr val="tx2"/>
              </a:solidFill>
            </a:endParaRPr>
          </a:p>
        </p:txBody>
      </p:sp>
      <p:pic>
        <p:nvPicPr>
          <p:cNvPr id="13" name="slide0059_image206.gif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257800" y="533400"/>
            <a:ext cx="31750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neva CY"/>
        <a:ea typeface=""/>
        <a:cs typeface=""/>
      </a:majorFont>
      <a:minorFont>
        <a:latin typeface="Geneva C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 CY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 CY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12345</TotalTime>
  <Words>8986</Words>
  <Application>Microsoft PowerPoint</Application>
  <PresentationFormat>On-screen Show (4:3)</PresentationFormat>
  <Paragraphs>1197</Paragraphs>
  <Slides>121</Slides>
  <Notes>6</Notes>
  <HiddenSlides>0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121</vt:i4>
      </vt:variant>
    </vt:vector>
  </HeadingPairs>
  <TitlesOfParts>
    <vt:vector size="124" baseType="lpstr">
      <vt:lpstr>Blank Presentation</vt:lpstr>
      <vt:lpstr>Equation</vt:lpstr>
      <vt:lpstr>Document</vt:lpstr>
      <vt:lpstr>Slide 1</vt:lpstr>
      <vt:lpstr>В  соавторстве с  </vt:lpstr>
      <vt:lpstr>ПЛАН </vt:lpstr>
      <vt:lpstr>High and Low energy approaches to Search for New Physics</vt:lpstr>
      <vt:lpstr>New Physics:  high-energy  vs low-energy experiments</vt:lpstr>
      <vt:lpstr>Introduction to Positronium</vt:lpstr>
      <vt:lpstr>o-Ps decay rate puzzle </vt:lpstr>
      <vt:lpstr>Slide 8</vt:lpstr>
      <vt:lpstr>Что можно искать в экспериментах с  Ps? </vt:lpstr>
      <vt:lpstr>Positronium decays in the standard model</vt:lpstr>
      <vt:lpstr>Bounds on rare o-Ps decay modes </vt:lpstr>
      <vt:lpstr>Multi-Photon Branching Ratio Results</vt:lpstr>
      <vt:lpstr>Time Reversal Symmetry in o-Ps Decay</vt:lpstr>
      <vt:lpstr>The Gammasphere Detector Array -- LBNL/ANL</vt:lpstr>
      <vt:lpstr>Lorentz Violation</vt:lpstr>
      <vt:lpstr>Search for Invisible Decay  of Orthopositronium </vt:lpstr>
      <vt:lpstr>Extra dimensions models </vt:lpstr>
      <vt:lpstr>How might extra dimensions be detected?</vt:lpstr>
      <vt:lpstr>Disappearing massive matter</vt:lpstr>
      <vt:lpstr>Tunneling to  Extra Dimensions</vt:lpstr>
      <vt:lpstr>Motivation to search for  µ+--&gt;invisible</vt:lpstr>
      <vt:lpstr>What size signal from oPs escape to extra dimensions ?</vt:lpstr>
      <vt:lpstr>Direct Tests of mQ`s</vt:lpstr>
      <vt:lpstr> INR group: first experiment on o-Ps-&gt;nothing</vt:lpstr>
      <vt:lpstr> Tokyo experiment on o-Ps -&gt; nothing</vt:lpstr>
      <vt:lpstr>ETH-INR experiment on o-Ps -&gt; nothing</vt:lpstr>
      <vt:lpstr>Фото 2</vt:lpstr>
      <vt:lpstr>Slide 28</vt:lpstr>
      <vt:lpstr>Components </vt:lpstr>
      <vt:lpstr>Slide 30</vt:lpstr>
      <vt:lpstr>Improvements </vt:lpstr>
      <vt:lpstr>Slide 32</vt:lpstr>
      <vt:lpstr>Slide 33</vt:lpstr>
      <vt:lpstr>Slide 34</vt:lpstr>
      <vt:lpstr>Slide 35</vt:lpstr>
      <vt:lpstr> New Tokyo experiment on o-Ps -&gt; invisible</vt:lpstr>
      <vt:lpstr> Tokyo results`08 on o-Ps -&gt; invisible</vt:lpstr>
      <vt:lpstr>Slide 38</vt:lpstr>
      <vt:lpstr>VLADD</vt:lpstr>
      <vt:lpstr>o-Ps -&gt; nothing: Past &amp;Future</vt:lpstr>
      <vt:lpstr>Slide 41</vt:lpstr>
      <vt:lpstr> P violation: two classes of models </vt:lpstr>
      <vt:lpstr>Left-Right (Mirror) Symmetry</vt:lpstr>
      <vt:lpstr>Slide 44</vt:lpstr>
      <vt:lpstr>Parity Violation   </vt:lpstr>
      <vt:lpstr>CP invariance  </vt:lpstr>
      <vt:lpstr> Hidden (Mirror) World  </vt:lpstr>
      <vt:lpstr>Mirror Matter Model/ Hidden Valely@LHC  </vt:lpstr>
      <vt:lpstr>Оrdinary -mirror particle interaction </vt:lpstr>
      <vt:lpstr>How our and hidden world could communicate?  </vt:lpstr>
      <vt:lpstr>Possible MM effects:  </vt:lpstr>
      <vt:lpstr>Mirror Matter at LHC (F. Wilczek`s Colloqium at CERN)</vt:lpstr>
      <vt:lpstr>Search for neutron-mirror neutron ocsillations</vt:lpstr>
      <vt:lpstr>Effects from -` kinetic mixing</vt:lpstr>
      <vt:lpstr> DAMA/LIBRA effect </vt:lpstr>
      <vt:lpstr>DAMA/LIBRA: Mirror Dark Matter  scattering?</vt:lpstr>
      <vt:lpstr>Mixing strength  ~ 10-9</vt:lpstr>
      <vt:lpstr>Orthopositronium oscillations</vt:lpstr>
      <vt:lpstr>Experimental  signatures for oPs-oPs’ oscillations </vt:lpstr>
      <vt:lpstr>Tokyo experiment with silica target </vt:lpstr>
      <vt:lpstr>Ann Arbor Paradox: but no 511 keV line?! </vt:lpstr>
      <vt:lpstr>Limits on  </vt:lpstr>
      <vt:lpstr>Slide 63</vt:lpstr>
      <vt:lpstr>Поиск темной материи  </vt:lpstr>
      <vt:lpstr> How to search for hidden world with oPs?</vt:lpstr>
      <vt:lpstr> Search for mirror dark matter via o-Ps-&gt;invisible</vt:lpstr>
      <vt:lpstr>Cross-check of oPs disappearance </vt:lpstr>
      <vt:lpstr>Slide 68</vt:lpstr>
      <vt:lpstr>Slide 69</vt:lpstr>
      <vt:lpstr>Positron moderation</vt:lpstr>
      <vt:lpstr>How to make pulsed beam?</vt:lpstr>
      <vt:lpstr>Pulsing System </vt:lpstr>
      <vt:lpstr>Slide 73</vt:lpstr>
      <vt:lpstr> Фото пучка (+топ модель)</vt:lpstr>
      <vt:lpstr>Beam Photos</vt:lpstr>
      <vt:lpstr>Results on positron pulse width</vt:lpstr>
      <vt:lpstr>e+ bunch shape vs V(mod): FWHM from 1.4 ns to 0.6 ns</vt:lpstr>
      <vt:lpstr>positron tagging system</vt:lpstr>
      <vt:lpstr>Cold Ps formation target</vt:lpstr>
      <vt:lpstr>Slide 80</vt:lpstr>
      <vt:lpstr>Гравитация или…Антигравитация?</vt:lpstr>
      <vt:lpstr>Antihydrogen study at CERN: AEGIS   </vt:lpstr>
      <vt:lpstr>Свободное падение Антиводорода: AEGIS </vt:lpstr>
      <vt:lpstr>AEGIS@CERN</vt:lpstr>
      <vt:lpstr>Hbar formation: Why cold Ps ?</vt:lpstr>
      <vt:lpstr>Формирование холодного aнтиводорода</vt:lpstr>
      <vt:lpstr>Cold Ps: TOF-study of  yield and temperature   </vt:lpstr>
      <vt:lpstr>Slide 88</vt:lpstr>
      <vt:lpstr>Materials science forum, ICPA-13, JAPAN</vt:lpstr>
      <vt:lpstr>Defect types and sizes</vt:lpstr>
      <vt:lpstr>PAS: unique tools for Defect Characterization in Material Researches </vt:lpstr>
      <vt:lpstr>Comparison of Different Techniques for ID of Defects</vt:lpstr>
      <vt:lpstr>Comparison of Different Techniques for ID of Atomic Defects</vt:lpstr>
      <vt:lpstr>Facilities and Labs   </vt:lpstr>
      <vt:lpstr>Slide 95</vt:lpstr>
      <vt:lpstr>Slide 96</vt:lpstr>
      <vt:lpstr>Slide 97</vt:lpstr>
      <vt:lpstr> Russia  </vt:lpstr>
      <vt:lpstr>Positron Annihilation Lifetime Spectroscopy(PALS)   </vt:lpstr>
      <vt:lpstr>Slide 100</vt:lpstr>
      <vt:lpstr>Схема измерений</vt:lpstr>
      <vt:lpstr>Проблема</vt:lpstr>
      <vt:lpstr>Beam PALS : Depth Profiling of defects</vt:lpstr>
      <vt:lpstr>PALS technique 1: Pulsed slow-positron beam</vt:lpstr>
      <vt:lpstr>PALS technique 2: Secondary Electron Emission Detector </vt:lpstr>
      <vt:lpstr>Application to Nanoporous films </vt:lpstr>
      <vt:lpstr>First Results with SEED</vt:lpstr>
      <vt:lpstr>Comparison of PALS spectra </vt:lpstr>
      <vt:lpstr>PALS spectra for degraded polymeric coating </vt:lpstr>
      <vt:lpstr>Экспериментальный комплекс для позитронных исследований</vt:lpstr>
      <vt:lpstr>Linac Technologies (FRANCE)</vt:lpstr>
      <vt:lpstr>Slide 112</vt:lpstr>
      <vt:lpstr>SUMMARY</vt:lpstr>
      <vt:lpstr>Backup Slides</vt:lpstr>
      <vt:lpstr>o-Ps -&gt; gamma + X decay   </vt:lpstr>
      <vt:lpstr> LEPTA approach</vt:lpstr>
      <vt:lpstr>Slide 117</vt:lpstr>
      <vt:lpstr>Methods of Positron Annihilation Spectroscopy (PAS) </vt:lpstr>
      <vt:lpstr>o-Ps decay rate puzzle  (1982-2002) </vt:lpstr>
      <vt:lpstr>o-Ps decay rate puzzle (1980-2000) </vt:lpstr>
      <vt:lpstr>Experimental setup for Hbar gravity fall  </vt:lpstr>
    </vt:vector>
  </TitlesOfParts>
  <Company>뿿얰뿿씐뿿횄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Sergei Gninenko</dc:creator>
  <cp:lastModifiedBy>Sergei Gninenko</cp:lastModifiedBy>
  <cp:revision>322</cp:revision>
  <cp:lastPrinted>2007-05-06T16:18:48Z</cp:lastPrinted>
  <dcterms:created xsi:type="dcterms:W3CDTF">2011-02-15T08:16:04Z</dcterms:created>
  <dcterms:modified xsi:type="dcterms:W3CDTF">2011-02-15T08:24:31Z</dcterms:modified>
</cp:coreProperties>
</file>